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1.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6" r:id="rId2"/>
    <p:sldId id="543" r:id="rId3"/>
    <p:sldId id="668" r:id="rId4"/>
    <p:sldId id="670" r:id="rId5"/>
    <p:sldId id="669" r:id="rId6"/>
    <p:sldId id="671" r:id="rId7"/>
    <p:sldId id="672" r:id="rId8"/>
    <p:sldId id="879" r:id="rId9"/>
    <p:sldId id="880" r:id="rId10"/>
    <p:sldId id="881" r:id="rId11"/>
    <p:sldId id="882" r:id="rId12"/>
    <p:sldId id="883" r:id="rId13"/>
    <p:sldId id="893" r:id="rId14"/>
    <p:sldId id="894" r:id="rId15"/>
    <p:sldId id="885" r:id="rId16"/>
    <p:sldId id="887" r:id="rId17"/>
    <p:sldId id="888" r:id="rId18"/>
    <p:sldId id="889" r:id="rId19"/>
    <p:sldId id="890" r:id="rId20"/>
    <p:sldId id="891" r:id="rId21"/>
    <p:sldId id="892" r:id="rId22"/>
    <p:sldId id="895" r:id="rId23"/>
    <p:sldId id="626" r:id="rId24"/>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D193D"/>
    <a:srgbClr val="8E1272"/>
    <a:srgbClr val="009288"/>
    <a:srgbClr val="591B47"/>
    <a:srgbClr val="DE371C"/>
    <a:srgbClr val="911C75"/>
    <a:srgbClr val="5D244C"/>
    <a:srgbClr val="86A224"/>
    <a:srgbClr val="EB7706"/>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4" d="100"/>
          <a:sy n="104" d="100"/>
        </p:scale>
        <p:origin x="1218"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52" d="100"/>
          <a:sy n="52" d="100"/>
        </p:scale>
        <p:origin x="2946"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6BC91D-E534-4C78-97B0-9DA819B00EC5}" type="doc">
      <dgm:prSet loTypeId="urn:microsoft.com/office/officeart/2005/8/layout/pyramid2" loCatId="pyramid" qsTypeId="urn:microsoft.com/office/officeart/2005/8/quickstyle/simple1" qsCatId="simple" csTypeId="urn:microsoft.com/office/officeart/2005/8/colors/colorful3" csCatId="colorful" phldr="1"/>
      <dgm:spPr/>
      <dgm:t>
        <a:bodyPr/>
        <a:lstStyle/>
        <a:p>
          <a:endParaRPr lang="fr-FR"/>
        </a:p>
      </dgm:t>
    </dgm:pt>
    <dgm:pt modelId="{CDE5870F-9B4F-4C88-9E3E-2BEDD5E37F2A}">
      <dgm:prSet custT="1"/>
      <dgm:spPr/>
      <dgm:t>
        <a:bodyPr/>
        <a:lstStyle/>
        <a:p>
          <a:pPr algn="just"/>
          <a:r>
            <a:rPr lang="fr-FR" sz="1800" dirty="0"/>
            <a:t>Afin de déterminer votre taux d’emploi de travailleurs handicapés, vous devez déclarer les bénéficiaires de l’obligation d’emploi (BOE) présents au 31 décembre de l’année N-1.</a:t>
          </a:r>
        </a:p>
      </dgm:t>
    </dgm:pt>
    <dgm:pt modelId="{E6177FEF-371E-4EC6-A629-7EE92213CE79}" type="parTrans" cxnId="{C3824955-9BE4-4A9B-9EA6-F92E49EA89D3}">
      <dgm:prSet/>
      <dgm:spPr/>
      <dgm:t>
        <a:bodyPr/>
        <a:lstStyle/>
        <a:p>
          <a:endParaRPr lang="fr-FR"/>
        </a:p>
      </dgm:t>
    </dgm:pt>
    <dgm:pt modelId="{DCDB2189-428D-4D91-93A2-3F30D75EB3EC}" type="sibTrans" cxnId="{C3824955-9BE4-4A9B-9EA6-F92E49EA89D3}">
      <dgm:prSet/>
      <dgm:spPr/>
      <dgm:t>
        <a:bodyPr/>
        <a:lstStyle/>
        <a:p>
          <a:endParaRPr lang="fr-FR"/>
        </a:p>
      </dgm:t>
    </dgm:pt>
    <dgm:pt modelId="{1EF9D337-384D-4CCA-AE78-7034732B16CC}">
      <dgm:prSet custT="1"/>
      <dgm:spPr/>
      <dgm:t>
        <a:bodyPr/>
        <a:lstStyle/>
        <a:p>
          <a:pPr algn="just"/>
          <a:r>
            <a:rPr lang="fr-FR" sz="1800" dirty="0"/>
            <a:t>Pour chaque bénéficiaire, le document justifiant de sa qualité de BOE doit être valide au 31 décembre de l’année N-1 et doivent être conservés pendant 5 ans.</a:t>
          </a:r>
        </a:p>
      </dgm:t>
    </dgm:pt>
    <dgm:pt modelId="{4B541892-2743-43A4-B452-278CA3C54A65}" type="parTrans" cxnId="{26092824-D0C2-47A6-B78D-A6870C48EAF1}">
      <dgm:prSet/>
      <dgm:spPr/>
      <dgm:t>
        <a:bodyPr/>
        <a:lstStyle/>
        <a:p>
          <a:endParaRPr lang="fr-FR"/>
        </a:p>
      </dgm:t>
    </dgm:pt>
    <dgm:pt modelId="{C2DE2E8D-15AB-45E0-8C57-1029563DB115}" type="sibTrans" cxnId="{26092824-D0C2-47A6-B78D-A6870C48EAF1}">
      <dgm:prSet/>
      <dgm:spPr/>
      <dgm:t>
        <a:bodyPr/>
        <a:lstStyle/>
        <a:p>
          <a:endParaRPr lang="fr-FR"/>
        </a:p>
      </dgm:t>
    </dgm:pt>
    <dgm:pt modelId="{541845F8-74E6-4225-B378-FF08044484A2}">
      <dgm:prSet custT="1"/>
      <dgm:spPr/>
      <dgm:t>
        <a:bodyPr/>
        <a:lstStyle/>
        <a:p>
          <a:pPr algn="just"/>
          <a:r>
            <a:rPr lang="fr-FR" sz="1800" dirty="0"/>
            <a:t>La liste des BOE est fixée aux articles L.5212-13 du code du travail et 34 de la loi n°83-634.</a:t>
          </a:r>
        </a:p>
      </dgm:t>
    </dgm:pt>
    <dgm:pt modelId="{087B51C2-07DB-432D-B193-3074A9CD7BEE}" type="parTrans" cxnId="{BD79E0F1-BD8C-4BE4-A036-E39735E50DFF}">
      <dgm:prSet/>
      <dgm:spPr/>
      <dgm:t>
        <a:bodyPr/>
        <a:lstStyle/>
        <a:p>
          <a:endParaRPr lang="fr-FR"/>
        </a:p>
      </dgm:t>
    </dgm:pt>
    <dgm:pt modelId="{26740BB6-101C-427A-B187-1A1AD0FB2253}" type="sibTrans" cxnId="{BD79E0F1-BD8C-4BE4-A036-E39735E50DFF}">
      <dgm:prSet/>
      <dgm:spPr/>
      <dgm:t>
        <a:bodyPr/>
        <a:lstStyle/>
        <a:p>
          <a:endParaRPr lang="fr-FR"/>
        </a:p>
      </dgm:t>
    </dgm:pt>
    <dgm:pt modelId="{84BD3DC8-9499-46D5-AECD-A122617CD184}">
      <dgm:prSet custT="1"/>
      <dgm:spPr/>
      <dgm:t>
        <a:bodyPr/>
        <a:lstStyle/>
        <a:p>
          <a:pPr algn="just">
            <a:buChar char="•"/>
          </a:pPr>
          <a:r>
            <a:rPr lang="fr-FR" sz="1800" dirty="0"/>
            <a:t>Un agent BOE rémunéré au 31 décembre de l’année N-1, compte </a:t>
          </a:r>
          <a:r>
            <a:rPr lang="fr-FR" sz="1800" b="1" u="sng" dirty="0">
              <a:effectLst>
                <a:outerShdw blurRad="38100" dist="38100" dir="2700000" algn="tl">
                  <a:srgbClr val="000000">
                    <a:alpha val="43137"/>
                  </a:srgbClr>
                </a:outerShdw>
              </a:effectLst>
            </a:rPr>
            <a:t>pour 1 unité. </a:t>
          </a:r>
        </a:p>
      </dgm:t>
    </dgm:pt>
    <dgm:pt modelId="{FC214312-2A01-4F73-8B1E-8EBE1E32FD32}" type="parTrans" cxnId="{F6FC38C2-5A97-4C78-BA42-CF0FD1F649C3}">
      <dgm:prSet/>
      <dgm:spPr/>
      <dgm:t>
        <a:bodyPr/>
        <a:lstStyle/>
        <a:p>
          <a:endParaRPr lang="fr-FR"/>
        </a:p>
      </dgm:t>
    </dgm:pt>
    <dgm:pt modelId="{28D16920-D6C5-4845-925A-13072E4502B2}" type="sibTrans" cxnId="{F6FC38C2-5A97-4C78-BA42-CF0FD1F649C3}">
      <dgm:prSet/>
      <dgm:spPr/>
      <dgm:t>
        <a:bodyPr/>
        <a:lstStyle/>
        <a:p>
          <a:endParaRPr lang="fr-FR"/>
        </a:p>
      </dgm:t>
    </dgm:pt>
    <dgm:pt modelId="{3120413C-37BD-4774-A7CC-D2BFFD054CBD}" type="pres">
      <dgm:prSet presAssocID="{CF6BC91D-E534-4C78-97B0-9DA819B00EC5}" presName="compositeShape" presStyleCnt="0">
        <dgm:presLayoutVars>
          <dgm:dir/>
          <dgm:resizeHandles/>
        </dgm:presLayoutVars>
      </dgm:prSet>
      <dgm:spPr/>
    </dgm:pt>
    <dgm:pt modelId="{729BF60E-0E3B-45D2-9C2E-BED5D818880B}" type="pres">
      <dgm:prSet presAssocID="{CF6BC91D-E534-4C78-97B0-9DA819B00EC5}" presName="pyramid" presStyleLbl="node1" presStyleIdx="0" presStyleCnt="1"/>
      <dgm:spPr/>
    </dgm:pt>
    <dgm:pt modelId="{C4CCDB3C-120B-4035-935A-B48ED492FF8E}" type="pres">
      <dgm:prSet presAssocID="{CF6BC91D-E534-4C78-97B0-9DA819B00EC5}" presName="theList" presStyleCnt="0"/>
      <dgm:spPr/>
    </dgm:pt>
    <dgm:pt modelId="{9F12BA29-76DC-46A2-B862-41381CAF42E6}" type="pres">
      <dgm:prSet presAssocID="{CDE5870F-9B4F-4C88-9E3E-2BEDD5E37F2A}" presName="aNode" presStyleLbl="fgAcc1" presStyleIdx="0" presStyleCnt="4" custScaleX="143116">
        <dgm:presLayoutVars>
          <dgm:bulletEnabled val="1"/>
        </dgm:presLayoutVars>
      </dgm:prSet>
      <dgm:spPr/>
    </dgm:pt>
    <dgm:pt modelId="{E2CE06D2-134B-4E6F-B33D-5D9032E583C1}" type="pres">
      <dgm:prSet presAssocID="{CDE5870F-9B4F-4C88-9E3E-2BEDD5E37F2A}" presName="aSpace" presStyleCnt="0"/>
      <dgm:spPr/>
    </dgm:pt>
    <dgm:pt modelId="{4CF84025-36CE-41F1-A914-5C56956E57F5}" type="pres">
      <dgm:prSet presAssocID="{1EF9D337-384D-4CCA-AE78-7034732B16CC}" presName="aNode" presStyleLbl="fgAcc1" presStyleIdx="1" presStyleCnt="4" custScaleX="142608">
        <dgm:presLayoutVars>
          <dgm:bulletEnabled val="1"/>
        </dgm:presLayoutVars>
      </dgm:prSet>
      <dgm:spPr/>
    </dgm:pt>
    <dgm:pt modelId="{D17BC966-2F82-4CBD-A2E2-29CE4B4252C6}" type="pres">
      <dgm:prSet presAssocID="{1EF9D337-384D-4CCA-AE78-7034732B16CC}" presName="aSpace" presStyleCnt="0"/>
      <dgm:spPr/>
    </dgm:pt>
    <dgm:pt modelId="{9F1F2CF4-C8F5-42BF-9CF8-434F3AEB672C}" type="pres">
      <dgm:prSet presAssocID="{541845F8-74E6-4225-B378-FF08044484A2}" presName="aNode" presStyleLbl="fgAcc1" presStyleIdx="2" presStyleCnt="4" custScaleX="141592" custScaleY="68125">
        <dgm:presLayoutVars>
          <dgm:bulletEnabled val="1"/>
        </dgm:presLayoutVars>
      </dgm:prSet>
      <dgm:spPr/>
    </dgm:pt>
    <dgm:pt modelId="{E176D77A-1390-46BD-AB9F-3E3580211B79}" type="pres">
      <dgm:prSet presAssocID="{541845F8-74E6-4225-B378-FF08044484A2}" presName="aSpace" presStyleCnt="0"/>
      <dgm:spPr/>
    </dgm:pt>
    <dgm:pt modelId="{55FF8E1D-D670-4F76-BB70-3F5EB7A06C25}" type="pres">
      <dgm:prSet presAssocID="{84BD3DC8-9499-46D5-AECD-A122617CD184}" presName="aNode" presStyleLbl="fgAcc1" presStyleIdx="3" presStyleCnt="4" custScaleX="139560" custScaleY="63564">
        <dgm:presLayoutVars>
          <dgm:bulletEnabled val="1"/>
        </dgm:presLayoutVars>
      </dgm:prSet>
      <dgm:spPr/>
    </dgm:pt>
    <dgm:pt modelId="{6F40B901-94FC-48EF-BC72-40A4A8D5FC8E}" type="pres">
      <dgm:prSet presAssocID="{84BD3DC8-9499-46D5-AECD-A122617CD184}" presName="aSpace" presStyleCnt="0"/>
      <dgm:spPr/>
    </dgm:pt>
  </dgm:ptLst>
  <dgm:cxnLst>
    <dgm:cxn modelId="{26092824-D0C2-47A6-B78D-A6870C48EAF1}" srcId="{CF6BC91D-E534-4C78-97B0-9DA819B00EC5}" destId="{1EF9D337-384D-4CCA-AE78-7034732B16CC}" srcOrd="1" destOrd="0" parTransId="{4B541892-2743-43A4-B452-278CA3C54A65}" sibTransId="{C2DE2E8D-15AB-45E0-8C57-1029563DB115}"/>
    <dgm:cxn modelId="{70778C33-CA1E-409C-82BD-17866125A82A}" type="presOf" srcId="{CF6BC91D-E534-4C78-97B0-9DA819B00EC5}" destId="{3120413C-37BD-4774-A7CC-D2BFFD054CBD}" srcOrd="0" destOrd="0" presId="urn:microsoft.com/office/officeart/2005/8/layout/pyramid2"/>
    <dgm:cxn modelId="{40D13F35-AAAD-4C67-97DD-9A8982B9D246}" type="presOf" srcId="{1EF9D337-384D-4CCA-AE78-7034732B16CC}" destId="{4CF84025-36CE-41F1-A914-5C56956E57F5}" srcOrd="0" destOrd="0" presId="urn:microsoft.com/office/officeart/2005/8/layout/pyramid2"/>
    <dgm:cxn modelId="{A61BF069-3D9E-471F-8028-D57C87897520}" type="presOf" srcId="{541845F8-74E6-4225-B378-FF08044484A2}" destId="{9F1F2CF4-C8F5-42BF-9CF8-434F3AEB672C}" srcOrd="0" destOrd="0" presId="urn:microsoft.com/office/officeart/2005/8/layout/pyramid2"/>
    <dgm:cxn modelId="{C3824955-9BE4-4A9B-9EA6-F92E49EA89D3}" srcId="{CF6BC91D-E534-4C78-97B0-9DA819B00EC5}" destId="{CDE5870F-9B4F-4C88-9E3E-2BEDD5E37F2A}" srcOrd="0" destOrd="0" parTransId="{E6177FEF-371E-4EC6-A629-7EE92213CE79}" sibTransId="{DCDB2189-428D-4D91-93A2-3F30D75EB3EC}"/>
    <dgm:cxn modelId="{C334D57B-353B-4BDF-8CB7-1307D9A23918}" type="presOf" srcId="{CDE5870F-9B4F-4C88-9E3E-2BEDD5E37F2A}" destId="{9F12BA29-76DC-46A2-B862-41381CAF42E6}" srcOrd="0" destOrd="0" presId="urn:microsoft.com/office/officeart/2005/8/layout/pyramid2"/>
    <dgm:cxn modelId="{17E28DBA-3882-4C71-B5C7-6009E64D1557}" type="presOf" srcId="{84BD3DC8-9499-46D5-AECD-A122617CD184}" destId="{55FF8E1D-D670-4F76-BB70-3F5EB7A06C25}" srcOrd="0" destOrd="0" presId="urn:microsoft.com/office/officeart/2005/8/layout/pyramid2"/>
    <dgm:cxn modelId="{F6FC38C2-5A97-4C78-BA42-CF0FD1F649C3}" srcId="{CF6BC91D-E534-4C78-97B0-9DA819B00EC5}" destId="{84BD3DC8-9499-46D5-AECD-A122617CD184}" srcOrd="3" destOrd="0" parTransId="{FC214312-2A01-4F73-8B1E-8EBE1E32FD32}" sibTransId="{28D16920-D6C5-4845-925A-13072E4502B2}"/>
    <dgm:cxn modelId="{BD79E0F1-BD8C-4BE4-A036-E39735E50DFF}" srcId="{CF6BC91D-E534-4C78-97B0-9DA819B00EC5}" destId="{541845F8-74E6-4225-B378-FF08044484A2}" srcOrd="2" destOrd="0" parTransId="{087B51C2-07DB-432D-B193-3074A9CD7BEE}" sibTransId="{26740BB6-101C-427A-B187-1A1AD0FB2253}"/>
    <dgm:cxn modelId="{64A2B497-E3F8-485C-BEA2-87672458B06E}" type="presParOf" srcId="{3120413C-37BD-4774-A7CC-D2BFFD054CBD}" destId="{729BF60E-0E3B-45D2-9C2E-BED5D818880B}" srcOrd="0" destOrd="0" presId="urn:microsoft.com/office/officeart/2005/8/layout/pyramid2"/>
    <dgm:cxn modelId="{250569AB-A281-4D3C-8A90-5D167781C681}" type="presParOf" srcId="{3120413C-37BD-4774-A7CC-D2BFFD054CBD}" destId="{C4CCDB3C-120B-4035-935A-B48ED492FF8E}" srcOrd="1" destOrd="0" presId="urn:microsoft.com/office/officeart/2005/8/layout/pyramid2"/>
    <dgm:cxn modelId="{051BD707-7CC9-41A7-84A9-9ABA72894275}" type="presParOf" srcId="{C4CCDB3C-120B-4035-935A-B48ED492FF8E}" destId="{9F12BA29-76DC-46A2-B862-41381CAF42E6}" srcOrd="0" destOrd="0" presId="urn:microsoft.com/office/officeart/2005/8/layout/pyramid2"/>
    <dgm:cxn modelId="{036BD792-D23B-44FD-A845-161777E5DDCD}" type="presParOf" srcId="{C4CCDB3C-120B-4035-935A-B48ED492FF8E}" destId="{E2CE06D2-134B-4E6F-B33D-5D9032E583C1}" srcOrd="1" destOrd="0" presId="urn:microsoft.com/office/officeart/2005/8/layout/pyramid2"/>
    <dgm:cxn modelId="{2EC4BF26-2A6E-44F8-AF60-91C93C9DD0E4}" type="presParOf" srcId="{C4CCDB3C-120B-4035-935A-B48ED492FF8E}" destId="{4CF84025-36CE-41F1-A914-5C56956E57F5}" srcOrd="2" destOrd="0" presId="urn:microsoft.com/office/officeart/2005/8/layout/pyramid2"/>
    <dgm:cxn modelId="{8147060F-B83C-40C9-9DB1-121847EA0FEA}" type="presParOf" srcId="{C4CCDB3C-120B-4035-935A-B48ED492FF8E}" destId="{D17BC966-2F82-4CBD-A2E2-29CE4B4252C6}" srcOrd="3" destOrd="0" presId="urn:microsoft.com/office/officeart/2005/8/layout/pyramid2"/>
    <dgm:cxn modelId="{BE6E2FBB-EAF0-4693-AEBE-F4C51A9F827D}" type="presParOf" srcId="{C4CCDB3C-120B-4035-935A-B48ED492FF8E}" destId="{9F1F2CF4-C8F5-42BF-9CF8-434F3AEB672C}" srcOrd="4" destOrd="0" presId="urn:microsoft.com/office/officeart/2005/8/layout/pyramid2"/>
    <dgm:cxn modelId="{B66AC550-B7D8-4F37-8B7D-4E5CB6DF33E2}" type="presParOf" srcId="{C4CCDB3C-120B-4035-935A-B48ED492FF8E}" destId="{E176D77A-1390-46BD-AB9F-3E3580211B79}" srcOrd="5" destOrd="0" presId="urn:microsoft.com/office/officeart/2005/8/layout/pyramid2"/>
    <dgm:cxn modelId="{B17CAE28-78A2-4147-8FFA-B66EE888852B}" type="presParOf" srcId="{C4CCDB3C-120B-4035-935A-B48ED492FF8E}" destId="{55FF8E1D-D670-4F76-BB70-3F5EB7A06C25}" srcOrd="6" destOrd="0" presId="urn:microsoft.com/office/officeart/2005/8/layout/pyramid2"/>
    <dgm:cxn modelId="{F03959F0-7317-41F7-A815-9655CD934842}" type="presParOf" srcId="{C4CCDB3C-120B-4035-935A-B48ED492FF8E}" destId="{6F40B901-94FC-48EF-BC72-40A4A8D5FC8E}" srcOrd="7" destOrd="0" presId="urn:microsoft.com/office/officeart/2005/8/layout/pyramid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1B065F-1799-41BB-B0D8-787A22E0A3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67F84050-D62D-4B29-A871-0A5A4D7193EC}">
      <dgm:prSet/>
      <dgm:spPr/>
      <dgm:t>
        <a:bodyPr/>
        <a:lstStyle/>
        <a:p>
          <a:pPr algn="just"/>
          <a:r>
            <a:rPr lang="fr-FR" dirty="0"/>
            <a:t>Peuvent être comptabilisés les agents ayant fait l’objet d’une décision de </a:t>
          </a:r>
          <a:r>
            <a:rPr lang="fr-FR" b="1" dirty="0">
              <a:effectLst>
                <a:outerShdw blurRad="38100" dist="38100" dir="2700000" algn="tl">
                  <a:srgbClr val="000000">
                    <a:alpha val="43137"/>
                  </a:srgbClr>
                </a:outerShdw>
              </a:effectLst>
            </a:rPr>
            <a:t>reclassement</a:t>
          </a:r>
          <a:r>
            <a:rPr lang="fr-FR" dirty="0"/>
            <a:t> ou d’un placement en </a:t>
          </a:r>
          <a:r>
            <a:rPr lang="fr-FR" b="1" dirty="0">
              <a:effectLst>
                <a:outerShdw blurRad="38100" dist="38100" dir="2700000" algn="tl">
                  <a:srgbClr val="000000">
                    <a:alpha val="43137"/>
                  </a:srgbClr>
                </a:outerShdw>
              </a:effectLst>
            </a:rPr>
            <a:t>Période de Préparation au Reclassement </a:t>
          </a:r>
          <a:r>
            <a:rPr lang="fr-FR" dirty="0"/>
            <a:t>(PPR).</a:t>
          </a:r>
        </a:p>
      </dgm:t>
    </dgm:pt>
    <dgm:pt modelId="{EC2D6CC5-9202-43CD-9CA8-71DCE23D7628}" type="parTrans" cxnId="{1B1ED575-9769-4FF7-AF8F-B6AF32A49CCE}">
      <dgm:prSet/>
      <dgm:spPr/>
      <dgm:t>
        <a:bodyPr/>
        <a:lstStyle/>
        <a:p>
          <a:endParaRPr lang="fr-FR"/>
        </a:p>
      </dgm:t>
    </dgm:pt>
    <dgm:pt modelId="{BA97E88B-AAB9-406B-85A0-437A6D543714}" type="sibTrans" cxnId="{1B1ED575-9769-4FF7-AF8F-B6AF32A49CCE}">
      <dgm:prSet/>
      <dgm:spPr/>
      <dgm:t>
        <a:bodyPr/>
        <a:lstStyle/>
        <a:p>
          <a:endParaRPr lang="fr-FR"/>
        </a:p>
      </dgm:t>
    </dgm:pt>
    <dgm:pt modelId="{09E3E3FD-68D1-46B0-8C1D-C70DEA7F9E1F}">
      <dgm:prSet custT="1"/>
      <dgm:spPr/>
      <dgm:t>
        <a:bodyPr/>
        <a:lstStyle/>
        <a:p>
          <a:pPr algn="l"/>
          <a:r>
            <a:rPr lang="fr-FR" sz="2000" b="1" u="sng" dirty="0">
              <a:effectLst>
                <a:outerShdw blurRad="38100" dist="38100" dir="2700000" algn="tl">
                  <a:srgbClr val="000000">
                    <a:alpha val="43137"/>
                  </a:srgbClr>
                </a:outerShdw>
              </a:effectLst>
            </a:rPr>
            <a:t>Définition</a:t>
          </a:r>
          <a:r>
            <a:rPr lang="fr-FR" sz="1900" dirty="0"/>
            <a:t> :</a:t>
          </a:r>
        </a:p>
        <a:p>
          <a:pPr algn="just"/>
          <a:r>
            <a:rPr lang="fr-FR" sz="1900" dirty="0"/>
            <a:t>D’un point de vue législatif, le reclassement désigne le processus de changement d’emploi d’un fonctionnaire, motivé par une altération de son état de santé, conduisant à une modification de sa situation statutaire (changement de corps et de grade). La mise en œuvre d’une telle procédure est toujours subordonnée à l’avis du comité médical, dans un but de protection, à la demande de l’intéressé. C’est ce que l’on appelle </a:t>
          </a:r>
          <a:r>
            <a:rPr lang="fr-FR" sz="1900" b="0" dirty="0"/>
            <a:t>le </a:t>
          </a:r>
          <a:r>
            <a:rPr lang="fr-FR" sz="1900" b="1" dirty="0">
              <a:effectLst>
                <a:outerShdw blurRad="38100" dist="38100" dir="2700000" algn="tl">
                  <a:srgbClr val="000000">
                    <a:alpha val="43137"/>
                  </a:srgbClr>
                </a:outerShdw>
              </a:effectLst>
            </a:rPr>
            <a:t>« reclassement statutaire ».</a:t>
          </a:r>
        </a:p>
        <a:p>
          <a:pPr algn="just"/>
          <a:r>
            <a:rPr lang="fr-FR" sz="1900" dirty="0"/>
            <a:t>Toutefois, les principaux décrets pris pour l’application des dispositions législatives précitées et malgré leur titre commun « relatif au reclassement », réglementent tous, dans un article 1</a:t>
          </a:r>
          <a:r>
            <a:rPr lang="fr-FR" sz="1900" baseline="30000" dirty="0"/>
            <a:t>er</a:t>
          </a:r>
          <a:r>
            <a:rPr lang="fr-FR" sz="1900" dirty="0"/>
            <a:t>, les modalités d’affectation possible de l’agent inapte dans un autre emploi de son grade. C’est ce que l’on peut assimiler à un </a:t>
          </a:r>
          <a:r>
            <a:rPr lang="fr-FR" sz="1900" b="1" dirty="0">
              <a:effectLst>
                <a:outerShdw blurRad="38100" dist="38100" dir="2700000" algn="tl">
                  <a:srgbClr val="000000">
                    <a:alpha val="43137"/>
                  </a:srgbClr>
                </a:outerShdw>
              </a:effectLst>
            </a:rPr>
            <a:t>« changement d’affectation ».</a:t>
          </a:r>
        </a:p>
      </dgm:t>
    </dgm:pt>
    <dgm:pt modelId="{BC965D49-CB75-4E6D-88A5-1E1CFA2E4872}" type="parTrans" cxnId="{B8145703-24E8-47AD-92A0-B8C69DC724EE}">
      <dgm:prSet/>
      <dgm:spPr/>
      <dgm:t>
        <a:bodyPr/>
        <a:lstStyle/>
        <a:p>
          <a:endParaRPr lang="fr-FR"/>
        </a:p>
      </dgm:t>
    </dgm:pt>
    <dgm:pt modelId="{FEAE5570-5E69-4A41-B4F7-5C1496DF9AE7}" type="sibTrans" cxnId="{B8145703-24E8-47AD-92A0-B8C69DC724EE}">
      <dgm:prSet/>
      <dgm:spPr/>
      <dgm:t>
        <a:bodyPr/>
        <a:lstStyle/>
        <a:p>
          <a:endParaRPr lang="fr-FR"/>
        </a:p>
      </dgm:t>
    </dgm:pt>
    <dgm:pt modelId="{CFD1DD8B-6A42-4570-A018-8D010FB33D0F}" type="pres">
      <dgm:prSet presAssocID="{711B065F-1799-41BB-B0D8-787A22E0A344}" presName="linear" presStyleCnt="0">
        <dgm:presLayoutVars>
          <dgm:animLvl val="lvl"/>
          <dgm:resizeHandles val="exact"/>
        </dgm:presLayoutVars>
      </dgm:prSet>
      <dgm:spPr/>
    </dgm:pt>
    <dgm:pt modelId="{3266A68A-A60A-4D39-BBC2-DEB733612225}" type="pres">
      <dgm:prSet presAssocID="{67F84050-D62D-4B29-A871-0A5A4D7193EC}" presName="parentText" presStyleLbl="node1" presStyleIdx="0" presStyleCnt="2" custScaleY="26450">
        <dgm:presLayoutVars>
          <dgm:chMax val="0"/>
          <dgm:bulletEnabled val="1"/>
        </dgm:presLayoutVars>
      </dgm:prSet>
      <dgm:spPr/>
    </dgm:pt>
    <dgm:pt modelId="{05331852-EE21-4FDD-BD1F-78454F3F32ED}" type="pres">
      <dgm:prSet presAssocID="{BA97E88B-AAB9-406B-85A0-437A6D543714}" presName="spacer" presStyleCnt="0"/>
      <dgm:spPr/>
    </dgm:pt>
    <dgm:pt modelId="{8894A79D-5383-4F95-A3E4-D89016F9F752}" type="pres">
      <dgm:prSet presAssocID="{09E3E3FD-68D1-46B0-8C1D-C70DEA7F9E1F}" presName="parentText" presStyleLbl="node1" presStyleIdx="1" presStyleCnt="2">
        <dgm:presLayoutVars>
          <dgm:chMax val="0"/>
          <dgm:bulletEnabled val="1"/>
        </dgm:presLayoutVars>
      </dgm:prSet>
      <dgm:spPr/>
    </dgm:pt>
  </dgm:ptLst>
  <dgm:cxnLst>
    <dgm:cxn modelId="{B8145703-24E8-47AD-92A0-B8C69DC724EE}" srcId="{711B065F-1799-41BB-B0D8-787A22E0A344}" destId="{09E3E3FD-68D1-46B0-8C1D-C70DEA7F9E1F}" srcOrd="1" destOrd="0" parTransId="{BC965D49-CB75-4E6D-88A5-1E1CFA2E4872}" sibTransId="{FEAE5570-5E69-4A41-B4F7-5C1496DF9AE7}"/>
    <dgm:cxn modelId="{B483BD64-B0E0-43E6-A5E3-4243EF52E8D2}" type="presOf" srcId="{67F84050-D62D-4B29-A871-0A5A4D7193EC}" destId="{3266A68A-A60A-4D39-BBC2-DEB733612225}" srcOrd="0" destOrd="0" presId="urn:microsoft.com/office/officeart/2005/8/layout/vList2"/>
    <dgm:cxn modelId="{1B1ED575-9769-4FF7-AF8F-B6AF32A49CCE}" srcId="{711B065F-1799-41BB-B0D8-787A22E0A344}" destId="{67F84050-D62D-4B29-A871-0A5A4D7193EC}" srcOrd="0" destOrd="0" parTransId="{EC2D6CC5-9202-43CD-9CA8-71DCE23D7628}" sibTransId="{BA97E88B-AAB9-406B-85A0-437A6D543714}"/>
    <dgm:cxn modelId="{AB34507E-1AD8-4B63-962B-357DD52159D1}" type="presOf" srcId="{09E3E3FD-68D1-46B0-8C1D-C70DEA7F9E1F}" destId="{8894A79D-5383-4F95-A3E4-D89016F9F752}" srcOrd="0" destOrd="0" presId="urn:microsoft.com/office/officeart/2005/8/layout/vList2"/>
    <dgm:cxn modelId="{9A8C1D9F-2648-4A98-96B8-0B2509E1BDE1}" type="presOf" srcId="{711B065F-1799-41BB-B0D8-787A22E0A344}" destId="{CFD1DD8B-6A42-4570-A018-8D010FB33D0F}" srcOrd="0" destOrd="0" presId="urn:microsoft.com/office/officeart/2005/8/layout/vList2"/>
    <dgm:cxn modelId="{B19D5178-A78B-45C5-9238-325DA644C51B}" type="presParOf" srcId="{CFD1DD8B-6A42-4570-A018-8D010FB33D0F}" destId="{3266A68A-A60A-4D39-BBC2-DEB733612225}" srcOrd="0" destOrd="0" presId="urn:microsoft.com/office/officeart/2005/8/layout/vList2"/>
    <dgm:cxn modelId="{2AB3228B-3966-4BF2-B343-A9E64C323299}" type="presParOf" srcId="{CFD1DD8B-6A42-4570-A018-8D010FB33D0F}" destId="{05331852-EE21-4FDD-BD1F-78454F3F32ED}" srcOrd="1" destOrd="0" presId="urn:microsoft.com/office/officeart/2005/8/layout/vList2"/>
    <dgm:cxn modelId="{1FFAFE95-B73F-49B5-AB19-37E769D3CD03}" type="presParOf" srcId="{CFD1DD8B-6A42-4570-A018-8D010FB33D0F}" destId="{8894A79D-5383-4F95-A3E4-D89016F9F752}"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11B065F-1799-41BB-B0D8-787A22E0A34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09E3E3FD-68D1-46B0-8C1D-C70DEA7F9E1F}">
      <dgm:prSet custT="1"/>
      <dgm:spPr/>
      <dgm:t>
        <a:bodyPr/>
        <a:lstStyle/>
        <a:p>
          <a:pPr algn="l"/>
          <a:r>
            <a:rPr lang="fr-FR" sz="2400" b="1" u="sng" kern="1200" dirty="0">
              <a:effectLst>
                <a:outerShdw blurRad="38100" dist="38100" dir="2700000" algn="tl">
                  <a:srgbClr val="000000">
                    <a:alpha val="43137"/>
                  </a:srgbClr>
                </a:outerShdw>
              </a:effectLst>
            </a:rPr>
            <a:t>Précisions</a:t>
          </a:r>
          <a:r>
            <a:rPr lang="fr-FR" sz="2400" b="1" kern="1200" dirty="0">
              <a:effectLst>
                <a:outerShdw blurRad="38100" dist="38100" dir="2700000" algn="tl">
                  <a:srgbClr val="000000">
                    <a:alpha val="43137"/>
                  </a:srgbClr>
                </a:outerShdw>
              </a:effectLst>
            </a:rPr>
            <a:t> :</a:t>
          </a:r>
        </a:p>
        <a:p>
          <a:pPr algn="just"/>
          <a:r>
            <a:rPr lang="fr-FR" sz="2000" kern="1200" dirty="0">
              <a:latin typeface="Calibri"/>
              <a:ea typeface="+mn-ea"/>
              <a:cs typeface="+mn-cs"/>
            </a:rPr>
            <a:t>- Le préalable à tout reclassement est la reconnaissance de l’inaptitude. </a:t>
          </a:r>
        </a:p>
        <a:p>
          <a:pPr algn="just"/>
          <a:r>
            <a:rPr lang="fr-FR" sz="2000" kern="1200" dirty="0">
              <a:latin typeface="Calibri"/>
              <a:ea typeface="+mn-ea"/>
              <a:cs typeface="+mn-cs"/>
            </a:rPr>
            <a:t>- Ne peuvent pas être comptabilisés comme BOE « reclassés », les agents reconnus inaptes dont le seul poste de travail a été aménagé. </a:t>
          </a:r>
        </a:p>
        <a:p>
          <a:pPr algn="just"/>
          <a:r>
            <a:rPr lang="fr-FR" sz="2000" kern="1200" dirty="0">
              <a:latin typeface="Calibri"/>
              <a:ea typeface="+mn-ea"/>
              <a:cs typeface="+mn-cs"/>
            </a:rPr>
            <a:t>- Les agents en temps partiel thérapeutique, en congé longue maladie ou en congé longue durée ne peuvent pas être comptabilisés dans les agents BOE « reclassés ».</a:t>
          </a:r>
        </a:p>
        <a:p>
          <a:pPr algn="just"/>
          <a:r>
            <a:rPr lang="fr-FR" sz="2000" kern="1200" dirty="0">
              <a:latin typeface="Calibri"/>
              <a:ea typeface="+mn-ea"/>
              <a:cs typeface="+mn-cs"/>
            </a:rPr>
            <a:t> - Les agents non titulaires reclassés peuvent être comptabilisés (obligation de reclassement en vertu d’un principe général du droit posé par un arrêt du Conseil d’Etat du 2 octobre 2002, Cci de Meurthe et Moselle).</a:t>
          </a:r>
        </a:p>
      </dgm:t>
    </dgm:pt>
    <dgm:pt modelId="{BC965D49-CB75-4E6D-88A5-1E1CFA2E4872}" type="parTrans" cxnId="{B8145703-24E8-47AD-92A0-B8C69DC724EE}">
      <dgm:prSet/>
      <dgm:spPr/>
      <dgm:t>
        <a:bodyPr/>
        <a:lstStyle/>
        <a:p>
          <a:endParaRPr lang="fr-FR"/>
        </a:p>
      </dgm:t>
    </dgm:pt>
    <dgm:pt modelId="{FEAE5570-5E69-4A41-B4F7-5C1496DF9AE7}" type="sibTrans" cxnId="{B8145703-24E8-47AD-92A0-B8C69DC724EE}">
      <dgm:prSet/>
      <dgm:spPr/>
      <dgm:t>
        <a:bodyPr/>
        <a:lstStyle/>
        <a:p>
          <a:endParaRPr lang="fr-FR"/>
        </a:p>
      </dgm:t>
    </dgm:pt>
    <dgm:pt modelId="{CFD1DD8B-6A42-4570-A018-8D010FB33D0F}" type="pres">
      <dgm:prSet presAssocID="{711B065F-1799-41BB-B0D8-787A22E0A344}" presName="linear" presStyleCnt="0">
        <dgm:presLayoutVars>
          <dgm:animLvl val="lvl"/>
          <dgm:resizeHandles val="exact"/>
        </dgm:presLayoutVars>
      </dgm:prSet>
      <dgm:spPr/>
    </dgm:pt>
    <dgm:pt modelId="{8894A79D-5383-4F95-A3E4-D89016F9F752}" type="pres">
      <dgm:prSet presAssocID="{09E3E3FD-68D1-46B0-8C1D-C70DEA7F9E1F}" presName="parentText" presStyleLbl="node1" presStyleIdx="0" presStyleCnt="1" custLinFactNeighborX="10289" custLinFactNeighborY="-3958">
        <dgm:presLayoutVars>
          <dgm:chMax val="0"/>
          <dgm:bulletEnabled val="1"/>
        </dgm:presLayoutVars>
      </dgm:prSet>
      <dgm:spPr/>
    </dgm:pt>
  </dgm:ptLst>
  <dgm:cxnLst>
    <dgm:cxn modelId="{B8145703-24E8-47AD-92A0-B8C69DC724EE}" srcId="{711B065F-1799-41BB-B0D8-787A22E0A344}" destId="{09E3E3FD-68D1-46B0-8C1D-C70DEA7F9E1F}" srcOrd="0" destOrd="0" parTransId="{BC965D49-CB75-4E6D-88A5-1E1CFA2E4872}" sibTransId="{FEAE5570-5E69-4A41-B4F7-5C1496DF9AE7}"/>
    <dgm:cxn modelId="{AB34507E-1AD8-4B63-962B-357DD52159D1}" type="presOf" srcId="{09E3E3FD-68D1-46B0-8C1D-C70DEA7F9E1F}" destId="{8894A79D-5383-4F95-A3E4-D89016F9F752}" srcOrd="0" destOrd="0" presId="urn:microsoft.com/office/officeart/2005/8/layout/vList2"/>
    <dgm:cxn modelId="{9A8C1D9F-2648-4A98-96B8-0B2509E1BDE1}" type="presOf" srcId="{711B065F-1799-41BB-B0D8-787A22E0A344}" destId="{CFD1DD8B-6A42-4570-A018-8D010FB33D0F}" srcOrd="0" destOrd="0" presId="urn:microsoft.com/office/officeart/2005/8/layout/vList2"/>
    <dgm:cxn modelId="{1FFAFE95-B73F-49B5-AB19-37E769D3CD03}" type="presParOf" srcId="{CFD1DD8B-6A42-4570-A018-8D010FB33D0F}" destId="{8894A79D-5383-4F95-A3E4-D89016F9F752}"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2000" b="1" u="sng" dirty="0"/>
            <a:t>En vertu de l'article 1 du décret n°84-1051 </a:t>
          </a:r>
          <a:r>
            <a:rPr lang="fr-FR" sz="2000" dirty="0"/>
            <a:t>: Lorsqu'un fonctionnaire n'est plus en mesure d'exercer ses fonctions, de façon temporaire ou permanente, et si les nécessités du service ne permettent pas un aménagement des conditions de travail, l'administration, après avis du médecin de prévention, dans l'hypothèse où l'état de ce fonctionnaire n'a pas rendu nécessaire l'octroi d'un congé de maladie, ou du comité médical si un tel congé a été accordé, peut affecter ce fonctionnaire dans un emploi de son grade, dans lequel les conditions de service sont de nature à permettre à l'intéressé d'assurer les fonctions correspondantes.</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l"/>
          <a:r>
            <a:rPr lang="fr-FR" sz="2000" b="1" u="sng" dirty="0">
              <a:effectLst>
                <a:outerShdw blurRad="38100" dist="38100" dir="2700000" algn="tl">
                  <a:srgbClr val="000000">
                    <a:alpha val="43137"/>
                  </a:srgbClr>
                </a:outerShdw>
              </a:effectLst>
            </a:rPr>
            <a:t>Pièces justificatives pour le « changement d’affectation » </a:t>
          </a:r>
          <a:r>
            <a:rPr lang="fr-FR" sz="2000" b="1" dirty="0"/>
            <a:t> : </a:t>
          </a:r>
        </a:p>
        <a:p>
          <a:pPr algn="just"/>
          <a:r>
            <a:rPr lang="fr-FR" sz="2000" b="0" dirty="0"/>
            <a:t>- Avis du médecin de prévention ou du comité médical reconnaissant l’inaptitude de l’agent </a:t>
          </a:r>
        </a:p>
        <a:p>
          <a:pPr algn="just"/>
          <a:r>
            <a:rPr lang="fr-FR" sz="2000" b="0" dirty="0"/>
            <a:t>- Note de service, décision de l’autorité compétente ou attestation affectant l’agent à ses nouvelles fonctions du fait de son inaptitude.</a:t>
          </a:r>
          <a:endParaRPr lang="fr-FR" sz="18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752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85153">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En vertu des articles 2 et suivants </a:t>
          </a:r>
          <a:r>
            <a:rPr lang="fr-FR" sz="1800" dirty="0"/>
            <a:t>: Lorsque l'état de santé d'un fonctionnaire territorial, sans lui interdire d'exercer toute activité, ne lui permet pas de remplir les fonctions correspondant aux emplois de son grade, l'autorité territoriale ou le président du Centre nationale de la fonction publique territoriale ou le président du centre de gestion, après avis du comité médical, propose à l'intéressé une période de préparation au reclassement en application de l'article 85-1 de la loi du 26 janvier 1984 susvisée. L’agent est informé de son droit à une période de préparation au reclassement dès la réception de l’avis du comité médical, par l’autorité territoriale dont il relève. La PPR débute à compter de la réception de l’avis du comité médical si l’agent est en fonction ou à compter de sa reprise de fonction si l’agent est en congé de maladie lors de la réception de cet avis. La PPR prend fin à la date de reclassement de l’agent au plus tard un an après la date à laquelle elle a débuté.</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l"/>
          <a:r>
            <a:rPr lang="fr-FR" sz="1800" b="1" u="sng" kern="1200" dirty="0">
              <a:effectLst>
                <a:outerShdw blurRad="38100" dist="38100" dir="2700000" algn="tl">
                  <a:srgbClr val="000000">
                    <a:alpha val="43137"/>
                  </a:srgbClr>
                </a:outerShdw>
              </a:effectLst>
            </a:rPr>
            <a:t>Pièce justificative pour le « reclassement statutaire »</a:t>
          </a:r>
          <a:r>
            <a:rPr lang="fr-FR" sz="1800" b="1" kern="1200" dirty="0"/>
            <a:t> : </a:t>
          </a:r>
          <a:r>
            <a:rPr lang="fr-FR" sz="1800" b="0" kern="1200" dirty="0"/>
            <a:t>Acte administratif prononçant le détachement ou le reclassement statutaire, avec en visa, l’avis favorable du comité médical ou de la commission de réforme ainsi que la demande de l’intéressé(e).</a:t>
          </a:r>
        </a:p>
        <a:p>
          <a:pPr algn="just"/>
          <a:r>
            <a:rPr lang="fr-FR" sz="1800" b="1" u="sng" kern="1200"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kern="1200" dirty="0">
              <a:solidFill>
                <a:prstClr val="white"/>
              </a:solidFill>
              <a:latin typeface="Calibri"/>
              <a:ea typeface="+mn-ea"/>
              <a:cs typeface="+mn-cs"/>
            </a:rPr>
            <a:t> : </a:t>
          </a:r>
          <a:r>
            <a:rPr lang="fr-FR" sz="1800" b="0" kern="1200" dirty="0"/>
            <a:t>Avis du comité médical et convention signée entre l’employeur et l’agent.</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926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53513">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En vertu de l'article 1 du décret n°85-1054</a:t>
          </a:r>
          <a:r>
            <a:rPr lang="fr-FR" sz="1800" b="0" u="none" dirty="0"/>
            <a:t> </a:t>
          </a:r>
          <a:r>
            <a:rPr lang="fr-FR" sz="1800" dirty="0"/>
            <a:t>: Lorsque l'état physique d'un fonctionnaire territorial ne lui permet plus d'exercer normalement ses fonctions et que les nécessités du service ne permettent pas d'aménager ses conditions de travail, le fonctionnaire peut être affecté dans un autre emploi de son grade après avis de la commission administrative paritaire. L'autorité territoriale procède à cette affectation après avis du service de médecine professionnelle et de prévention, dans l'hypothèse où l'état de ce fonctionnaire n'a pas rendu nécessaire l'octroi d'un congé de maladie, ou du comité médical si un tel congé a été accordé. Cette affectation est prononcée sur proposition du centre national de la fonction publique territoriale ou du centre de gestion lorsque la collectivité ou l'établissement y est affilié.</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just">
            <a:lnSpc>
              <a:spcPct val="100000"/>
            </a:lnSpc>
            <a:spcAft>
              <a:spcPts val="0"/>
            </a:spcAft>
          </a:pPr>
          <a:r>
            <a:rPr lang="fr-FR" sz="1800" b="1" u="sng" dirty="0">
              <a:effectLst>
                <a:outerShdw blurRad="38100" dist="38100" dir="2700000" algn="tl">
                  <a:srgbClr val="000000">
                    <a:alpha val="43137"/>
                  </a:srgbClr>
                </a:outerShdw>
              </a:effectLst>
            </a:rPr>
            <a:t>Pièces justificatives pour le « changement d’affectation » </a:t>
          </a:r>
          <a:r>
            <a:rPr lang="fr-FR" sz="1800" b="1" dirty="0"/>
            <a:t> : </a:t>
          </a:r>
        </a:p>
        <a:p>
          <a:pPr algn="just">
            <a:lnSpc>
              <a:spcPct val="100000"/>
            </a:lnSpc>
            <a:spcAft>
              <a:spcPts val="0"/>
            </a:spcAft>
          </a:pPr>
          <a:r>
            <a:rPr lang="fr-FR" sz="1800" b="0" dirty="0"/>
            <a:t>- Avis du service de médecine professionnelle et de prévention ou du comité médical reconnaissant l’inaptitude de l’agent </a:t>
          </a:r>
        </a:p>
        <a:p>
          <a:pPr algn="just">
            <a:lnSpc>
              <a:spcPct val="100000"/>
            </a:lnSpc>
            <a:spcAft>
              <a:spcPts val="0"/>
            </a:spcAft>
          </a:pPr>
          <a:r>
            <a:rPr lang="fr-FR" sz="1800" b="0" dirty="0"/>
            <a:t>- Avis de la Commission Administrative Paritaire (CAP) </a:t>
          </a:r>
          <a:r>
            <a:rPr lang="fr-FR" sz="1800" b="1" u="sng" dirty="0"/>
            <a:t>uniquement pour les changements d’affectation antérieurs au 1</a:t>
          </a:r>
          <a:r>
            <a:rPr lang="fr-FR" sz="1800" b="1" u="sng" baseline="30000" dirty="0"/>
            <a:t>er</a:t>
          </a:r>
          <a:r>
            <a:rPr lang="fr-FR" sz="1800" b="1" u="sng" dirty="0"/>
            <a:t> janvier 2021</a:t>
          </a:r>
        </a:p>
        <a:p>
          <a:pPr algn="just">
            <a:lnSpc>
              <a:spcPct val="100000"/>
            </a:lnSpc>
            <a:spcAft>
              <a:spcPts val="0"/>
            </a:spcAft>
          </a:pPr>
          <a:r>
            <a:rPr lang="fr-FR" sz="1800" b="0" dirty="0"/>
            <a:t>- Note de service, décision de l’autorité compétente ou attestation affectant l’agent à ses nouvelles fonctions du fait de son inaptitude.</a:t>
          </a:r>
          <a:endParaRPr lang="fr-FR" sz="16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752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67808">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En vertu des articles 2 et suivants du décret n°85-1054 </a:t>
          </a:r>
          <a:r>
            <a:rPr lang="fr-FR" sz="1800" dirty="0"/>
            <a:t>: Lorsque l'état de santé d'un fonctionnaire territorial, sans lui interdire d'exercer toute activité, ne lui permet pas de remplir les fonctions correspondant aux emplois de son grade, l'autorité territoriale ou le président du Centre nationale de la fonction publique territoriale ou le président du centre de gestion, après avis du comité médical, propose à l'intéressé une période de préparation au reclassement en application de l'article 85-1 de la loi du 26 janvier 1984 susvisée. L’agent est informé de son droit à une période de préparation au reclassement dès la réception de l’avis du comité médical, par l’autorité territoriale dont il relève. La PPR débute à compter de la réception de l’avis du comité médical si l’agent est en fonction ou à compter de sa reprise de fonction si l’agent est en congé de maladie lors de la réception de cet avis. La PPR prend fin à la date de reclassement de l’agent au plus tard un an après la date à laquelle elle a débuté.</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just"/>
          <a:r>
            <a:rPr lang="fr-FR" sz="1800" b="1" u="sng" dirty="0">
              <a:effectLst>
                <a:outerShdw blurRad="38100" dist="38100" dir="2700000" algn="tl">
                  <a:srgbClr val="000000">
                    <a:alpha val="43137"/>
                  </a:srgbClr>
                </a:outerShdw>
              </a:effectLst>
            </a:rPr>
            <a:t>Pièce justificative pour le « reclassement statutaire »</a:t>
          </a:r>
          <a:r>
            <a:rPr lang="fr-FR" sz="1800" b="1" dirty="0"/>
            <a:t> : </a:t>
          </a:r>
          <a:r>
            <a:rPr lang="fr-FR" sz="1800" b="0" dirty="0"/>
            <a:t>Acte administratif prononçant le détachement ou le reclassement statutaire, avec en visa, l’avis favorable du comité médical ou de la commission de réforme ainsi que la demande de l’intéressé(e).</a:t>
          </a:r>
        </a:p>
        <a:p>
          <a:pPr algn="just"/>
          <a:r>
            <a:rPr lang="fr-FR" sz="1800" b="1" u="sng"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dirty="0">
              <a:solidFill>
                <a:prstClr val="white"/>
              </a:solidFill>
              <a:latin typeface="Calibri"/>
              <a:ea typeface="+mn-ea"/>
              <a:cs typeface="+mn-cs"/>
            </a:rPr>
            <a:t> : </a:t>
          </a:r>
          <a:r>
            <a:rPr lang="fr-FR" sz="1800" b="0" dirty="0"/>
            <a:t>Avis du comité médical et convention signée entre l’employeur et l’agent.</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926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55423">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Pour les sapeurs-pompiers professionnels, en application du décret n° 2005-372 </a:t>
          </a:r>
          <a:r>
            <a:rPr lang="fr-FR" sz="1800" dirty="0"/>
            <a:t>: </a:t>
          </a:r>
        </a:p>
        <a:p>
          <a:pPr algn="just"/>
          <a:r>
            <a:rPr lang="fr-FR" sz="1800" dirty="0"/>
            <a:t>- En vertu de l'article 4 1°) : Par courrier en date du 23 décembre 2009 de la DGCL adressé au Directeur du Fonds, peuvent être pris en compte, les sapeurs-pompiers âgés d’au moins cinquante ans qui rencontrent des difficultés incompatibles avec l’exercice des fonctions et bénéficiant d’une affectation non opérationnelle. </a:t>
          </a:r>
        </a:p>
        <a:p>
          <a:r>
            <a:rPr lang="fr-FR" sz="1800" dirty="0"/>
            <a:t>- En vertu de l'article 4 2°) : le sapeur-pompier professionnel à qui a été proposé, et qui a accepté, un reclassement pour raison opérationnelle.</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just"/>
          <a:r>
            <a:rPr lang="fr-FR" sz="1800" b="1" u="sng" dirty="0">
              <a:effectLst>
                <a:outerShdw blurRad="38100" dist="38100" dir="2700000" algn="tl">
                  <a:srgbClr val="000000">
                    <a:alpha val="43137"/>
                  </a:srgbClr>
                </a:outerShdw>
              </a:effectLst>
            </a:rPr>
            <a:t>Pièce justificative pour les sapeurs-pompiers professionnels reclassés</a:t>
          </a:r>
          <a:r>
            <a:rPr lang="fr-FR" sz="1800" b="1" dirty="0"/>
            <a:t> : </a:t>
          </a:r>
          <a:r>
            <a:rPr lang="fr-FR" sz="1800" b="0" dirty="0"/>
            <a:t>Acte administratif prononçant l’affectation sur une affectation non opérationnelle ou un reclassement pour raison opérationnelle.</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6930">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52204">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En vertu de l'article 1 du décret n°89-376</a:t>
          </a:r>
          <a:r>
            <a:rPr lang="fr-FR" sz="1800" b="0" u="none" dirty="0"/>
            <a:t> </a:t>
          </a:r>
          <a:r>
            <a:rPr lang="fr-FR" sz="1800" dirty="0"/>
            <a:t>: Lorsqu'un fonctionnaire n'est plus en mesure d'exercer ses fonctions, de façon temporaire ou permanente, et si les nécessités du service ne permettent pas un aménagement des conditions de travail, l'autorité investie du pouvoir de nomination, après avis du médecin du travail, dans l'hypothèse où l'état du fonctionnaire n'a pas nécessité l'octroi d'un congé de maladie, ou du comité médical, si un tel congé a été accordé, peut affecter ce fonctionnaire dans un poste de travail correspondant à son grade dans lequel les conditions de service sont de nature à permettre à l'intéressé d'assurer ses fonctions.</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just">
            <a:lnSpc>
              <a:spcPct val="100000"/>
            </a:lnSpc>
            <a:spcAft>
              <a:spcPts val="0"/>
            </a:spcAft>
          </a:pPr>
          <a:r>
            <a:rPr lang="fr-FR" sz="1800" b="1" u="sng" dirty="0">
              <a:effectLst>
                <a:outerShdw blurRad="38100" dist="38100" dir="2700000" algn="tl">
                  <a:srgbClr val="000000">
                    <a:alpha val="43137"/>
                  </a:srgbClr>
                </a:outerShdw>
              </a:effectLst>
            </a:rPr>
            <a:t>Pièces justificatives pour le « changement d’affectation » </a:t>
          </a:r>
          <a:r>
            <a:rPr lang="fr-FR" sz="1800" b="1" dirty="0"/>
            <a:t> : </a:t>
          </a:r>
        </a:p>
        <a:p>
          <a:pPr algn="just">
            <a:lnSpc>
              <a:spcPct val="100000"/>
            </a:lnSpc>
            <a:spcAft>
              <a:spcPts val="0"/>
            </a:spcAft>
          </a:pPr>
          <a:r>
            <a:rPr lang="fr-FR" sz="1800" b="0" dirty="0"/>
            <a:t>- Avis du médecin du travail ou du comité médical reconnaissant l’inaptitude de l’agent </a:t>
          </a:r>
        </a:p>
        <a:p>
          <a:pPr algn="just">
            <a:lnSpc>
              <a:spcPct val="100000"/>
            </a:lnSpc>
            <a:spcAft>
              <a:spcPts val="0"/>
            </a:spcAft>
          </a:pPr>
          <a:r>
            <a:rPr lang="fr-FR" sz="1800" b="0" dirty="0"/>
            <a:t>- Note de service, décision de l’autorité compétente ou attestation affectant l’agent à ses nouvelles fonctions du fait de son inaptitude.</a:t>
          </a:r>
          <a:endParaRPr lang="fr-FR" sz="16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752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71017">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1800" b="1" u="sng" dirty="0"/>
            <a:t>En vertu des articles 2 et suivants du décret n°89-376</a:t>
          </a:r>
          <a:r>
            <a:rPr lang="fr-FR" sz="1800" b="1" u="none" dirty="0"/>
            <a:t> </a:t>
          </a:r>
          <a:r>
            <a:rPr lang="fr-FR" sz="1800" dirty="0"/>
            <a:t>: Dans le cas où l'état physique d'un fonctionnaire, sans lui interdire d'exercer toute activité, ne lui permet pas de remplir les fonctions correspondant aux emplois de son grade, l'intéressé peut présenter une demande de reclassement dans un emploi relevant d'un autre grade de son corps ou dans un emploi relevant d'un autre corps. L'autorité investie du pouvoir de nomination recueille l'avis du comité médical départemental.</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pPr algn="just"/>
          <a:r>
            <a:rPr lang="fr-FR" sz="1800" b="1" u="sng" dirty="0">
              <a:effectLst>
                <a:outerShdw blurRad="38100" dist="38100" dir="2700000" algn="tl">
                  <a:srgbClr val="000000">
                    <a:alpha val="43137"/>
                  </a:srgbClr>
                </a:outerShdw>
              </a:effectLst>
            </a:rPr>
            <a:t>Pièce justificative pour le « reclassement statutaire »</a:t>
          </a:r>
          <a:r>
            <a:rPr lang="fr-FR" sz="1800" b="1" dirty="0"/>
            <a:t> : </a:t>
          </a:r>
          <a:r>
            <a:rPr lang="fr-FR" sz="1800" b="0" dirty="0"/>
            <a:t>Acte administratif prononçant le détachement ou le reclassement statutaire, avec en visa, l’avis favorable du comité médical ou de la commission de réforme ainsi que la demande de l’intéressé(e).</a:t>
          </a:r>
        </a:p>
        <a:p>
          <a:pPr algn="just"/>
          <a:r>
            <a:rPr lang="fr-FR" sz="1800" b="1" u="sng"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dirty="0">
              <a:solidFill>
                <a:prstClr val="white"/>
              </a:solidFill>
              <a:latin typeface="Calibri"/>
              <a:ea typeface="+mn-ea"/>
              <a:cs typeface="+mn-cs"/>
            </a:rPr>
            <a:t> : </a:t>
          </a:r>
          <a:r>
            <a:rPr lang="fr-FR" sz="1800" b="0" dirty="0"/>
            <a:t>Avis du comité médical et convention signée entre l’employeur et l’agent.</a:t>
          </a:r>
        </a:p>
        <a:p>
          <a:pPr algn="just"/>
          <a:endParaRPr lang="fr-FR" sz="1800" b="0"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926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98265">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travailleurs reconnus handicapés par la CDAPH</a:t>
          </a:r>
          <a:r>
            <a:rPr lang="fr-FR" sz="1800" dirty="0"/>
            <a:t>.</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62E26403-ED43-43CE-9B6A-A33FD766D750}">
      <dgm:prSet custT="1"/>
      <dgm:spPr/>
      <dgm:t>
        <a:bodyPr/>
        <a:lstStyle/>
        <a:p>
          <a:r>
            <a:rPr lang="fr-FR" sz="1800" b="1" u="sng" dirty="0">
              <a:effectLst>
                <a:outerShdw blurRad="38100" dist="38100" dir="2700000" algn="tl">
                  <a:srgbClr val="000000">
                    <a:alpha val="43137"/>
                  </a:srgbClr>
                </a:outerShdw>
              </a:effectLst>
            </a:rPr>
            <a:t>Précision</a:t>
          </a:r>
          <a:r>
            <a:rPr lang="fr-FR" sz="1800" dirty="0"/>
            <a:t> :</a:t>
          </a:r>
        </a:p>
        <a:p>
          <a:r>
            <a:rPr lang="fr-FR" sz="1800" dirty="0"/>
            <a:t>L’orientation vers un établissement ou un service d’aide par le travail, vers le marché du travail ou vers un centre de rééducation professionnelle vaut reconnaissance de la qualité de travailleur handicapé (Article L 5213-2).</a:t>
          </a:r>
        </a:p>
      </dgm:t>
    </dgm:pt>
    <dgm:pt modelId="{1C7A831A-AAD8-40D0-A56F-FFD500DB6C5B}" type="parTrans" cxnId="{49A9B66C-A62A-4216-831B-7D7D5C8F5BAB}">
      <dgm:prSet/>
      <dgm:spPr/>
      <dgm:t>
        <a:bodyPr/>
        <a:lstStyle/>
        <a:p>
          <a:endParaRPr lang="fr-FR"/>
        </a:p>
      </dgm:t>
    </dgm:pt>
    <dgm:pt modelId="{C7EF0120-5C94-4537-833D-1DB4AB0B027D}" type="sibTrans" cxnId="{49A9B66C-A62A-4216-831B-7D7D5C8F5BAB}">
      <dgm:prSet/>
      <dgm:spPr/>
      <dgm:t>
        <a:bodyPr/>
        <a:lstStyle/>
        <a:p>
          <a:endParaRPr lang="fr-FR"/>
        </a:p>
      </dgm:t>
    </dgm:pt>
    <dgm:pt modelId="{229A1858-462B-4823-B372-3E39853C6031}">
      <dgm:prSet custT="1"/>
      <dgm:spPr/>
      <dgm:t>
        <a:bodyPr/>
        <a:lstStyle/>
        <a:p>
          <a:pPr algn="l"/>
          <a:r>
            <a:rPr lang="fr-FR" sz="1800" b="1" u="sng" kern="1200" dirty="0">
              <a:effectLst>
                <a:outerShdw blurRad="38100" dist="38100" dir="2700000" algn="tl">
                  <a:srgbClr val="000000">
                    <a:alpha val="43137"/>
                  </a:srgbClr>
                </a:outerShdw>
              </a:effectLst>
            </a:rPr>
            <a:t>Pièce justificative</a:t>
          </a:r>
          <a:r>
            <a:rPr lang="fr-FR" sz="1800" b="1" kern="1200" dirty="0"/>
            <a:t> : </a:t>
          </a:r>
        </a:p>
        <a:p>
          <a:pPr algn="l"/>
          <a:r>
            <a:rPr lang="fr-FR" sz="1800" b="0" kern="1200" dirty="0"/>
            <a:t>- Photocopie de la reconnaissance de la qualité de travailleur handicapé (RQTH) par la CDAPH</a:t>
          </a:r>
        </a:p>
        <a:p>
          <a:pPr algn="l"/>
          <a:r>
            <a:rPr lang="fr-FR" sz="2000" b="1" kern="1200" dirty="0">
              <a:effectLst>
                <a:outerShdw blurRad="38100" dist="38100" dir="2700000" algn="tl">
                  <a:srgbClr val="000000">
                    <a:alpha val="43137"/>
                  </a:srgbClr>
                </a:outerShdw>
              </a:effectLst>
            </a:rPr>
            <a:t>	</a:t>
          </a:r>
          <a:r>
            <a:rPr lang="fr-FR" sz="1600" b="1" kern="1200" dirty="0">
              <a:effectLst>
                <a:outerShdw blurRad="38100" dist="38100" dir="2700000" algn="tl">
                  <a:srgbClr val="000000">
                    <a:alpha val="43137"/>
                  </a:srgbClr>
                </a:outerShdw>
              </a:effectLst>
            </a:rPr>
            <a:t>OU</a:t>
          </a:r>
        </a:p>
        <a:p>
          <a:pPr algn="l"/>
          <a:r>
            <a:rPr lang="fr-FR" sz="1800" b="0" kern="1200" dirty="0"/>
            <a:t>- Attestation :</a:t>
          </a:r>
        </a:p>
        <a:p>
          <a:pPr algn="l"/>
          <a:r>
            <a:rPr lang="fr-FR" sz="1800" b="0" kern="1200" dirty="0">
              <a:solidFill>
                <a:prstClr val="white"/>
              </a:solidFill>
              <a:latin typeface="Calibri"/>
              <a:ea typeface="+mn-ea"/>
              <a:cs typeface="+mn-cs"/>
            </a:rPr>
            <a:t>	- </a:t>
          </a:r>
          <a:r>
            <a:rPr lang="fr-FR" sz="1800" b="0" kern="1200" dirty="0"/>
            <a:t>du ministre de la Défense ou du ministre de l’Intérieur pour les militaires 	de la gendarmerie nationale.</a:t>
          </a:r>
        </a:p>
        <a:p>
          <a:pPr algn="l"/>
          <a:r>
            <a:rPr lang="fr-FR" sz="1800" b="0" kern="1200" dirty="0">
              <a:solidFill>
                <a:prstClr val="white"/>
              </a:solidFill>
              <a:latin typeface="Calibri"/>
              <a:ea typeface="+mn-ea"/>
              <a:cs typeface="+mn-cs"/>
            </a:rPr>
            <a:t>	- de la Caisse d’assurance maladie</a:t>
          </a:r>
        </a:p>
        <a:p>
          <a:pPr algn="l"/>
          <a:r>
            <a:rPr lang="fr-FR" sz="1800" b="0" kern="1200" dirty="0"/>
            <a:t>	- de la mutualité sociale agricole, </a:t>
          </a:r>
        </a:p>
        <a:p>
          <a:pPr algn="l"/>
          <a:r>
            <a:rPr lang="fr-FR" sz="1800" b="0" kern="1200" dirty="0"/>
            <a:t>	</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3" custScaleY="21602">
        <dgm:presLayoutVars>
          <dgm:chMax val="0"/>
          <dgm:bulletEnabled val="1"/>
        </dgm:presLayoutVars>
      </dgm:prSet>
      <dgm:spPr/>
    </dgm:pt>
    <dgm:pt modelId="{D6859204-3541-458C-9932-AA9323A23414}" type="pres">
      <dgm:prSet presAssocID="{2761AE2F-0829-4462-9C5C-1733E2CDD527}" presName="spacer" presStyleCnt="0"/>
      <dgm:spPr/>
    </dgm:pt>
    <dgm:pt modelId="{0589167A-B50A-4745-B153-212671E8152D}" type="pres">
      <dgm:prSet presAssocID="{62E26403-ED43-43CE-9B6A-A33FD766D750}" presName="parentText" presStyleLbl="node1" presStyleIdx="1" presStyleCnt="3" custScaleY="54514">
        <dgm:presLayoutVars>
          <dgm:chMax val="0"/>
          <dgm:bulletEnabled val="1"/>
        </dgm:presLayoutVars>
      </dgm:prSet>
      <dgm:spPr/>
    </dgm:pt>
    <dgm:pt modelId="{52FC028F-AC06-463A-B488-C07D472EE357}" type="pres">
      <dgm:prSet presAssocID="{C7EF0120-5C94-4537-833D-1DB4AB0B027D}" presName="spacer" presStyleCnt="0"/>
      <dgm:spPr/>
    </dgm:pt>
    <dgm:pt modelId="{0A065A47-9F58-4510-AD24-F7071178CA75}" type="pres">
      <dgm:prSet presAssocID="{229A1858-462B-4823-B372-3E39853C6031}" presName="parentText" presStyleLbl="node1" presStyleIdx="2" presStyleCnt="3" custScaleY="129877">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0659CC18-8F1C-48BD-BD0B-C17A04F42E9B}" type="presOf" srcId="{62E26403-ED43-43CE-9B6A-A33FD766D750}" destId="{0589167A-B50A-4745-B153-212671E8152D}"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2" destOrd="0" parTransId="{591A0497-EFC4-46E7-954D-2A2674232631}" sibTransId="{FFC27FB0-25A9-4265-B01C-B108CB97ACEA}"/>
    <dgm:cxn modelId="{49A9B66C-A62A-4216-831B-7D7D5C8F5BAB}" srcId="{4B7E6710-7595-4A3B-8B55-FB856E29226F}" destId="{62E26403-ED43-43CE-9B6A-A33FD766D750}" srcOrd="1" destOrd="0" parTransId="{1C7A831A-AAD8-40D0-A56F-FFD500DB6C5B}" sibTransId="{C7EF0120-5C94-4537-833D-1DB4AB0B027D}"/>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877C0EC6-A5BC-429C-A33D-4E77F9B608B1}" type="presParOf" srcId="{1204E916-1FEE-4AB3-B6FB-DEDD3F7E3D93}" destId="{0589167A-B50A-4745-B153-212671E8152D}" srcOrd="2" destOrd="0" presId="urn:microsoft.com/office/officeart/2005/8/layout/vList2"/>
    <dgm:cxn modelId="{CB24DFD7-BDDB-455E-AD66-A7676F695D81}" type="presParOf" srcId="{1204E916-1FEE-4AB3-B6FB-DEDD3F7E3D93}" destId="{52FC028F-AC06-463A-B488-C07D472EE357}" srcOrd="3" destOrd="0" presId="urn:microsoft.com/office/officeart/2005/8/layout/vList2"/>
    <dgm:cxn modelId="{EDB08907-8159-4D8A-881F-F9895D53B789}" type="presParOf" srcId="{1204E916-1FEE-4AB3-B6FB-DEDD3F7E3D93}" destId="{0A065A47-9F58-4510-AD24-F7071178CA7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algn="just"/>
          <a:r>
            <a:rPr lang="fr-FR" sz="2000" dirty="0"/>
            <a:t>Peuvent être comptabilisés les victimes d'accidents du travail ou de maladies professionnelles ayant entraîné une </a:t>
          </a:r>
          <a:r>
            <a:rPr lang="fr-FR" sz="2000" b="1" dirty="0"/>
            <a:t>incapacité permanente au moins égale à 10 %</a:t>
          </a:r>
          <a:r>
            <a:rPr lang="fr-FR" sz="2000" dirty="0"/>
            <a:t> </a:t>
          </a:r>
          <a:r>
            <a:rPr lang="fr-FR" sz="2000" b="1" u="sng" dirty="0">
              <a:effectLst>
                <a:outerShdw blurRad="38100" dist="38100" dir="2700000" algn="tl">
                  <a:srgbClr val="000000">
                    <a:alpha val="43137"/>
                  </a:srgbClr>
                </a:outerShdw>
              </a:effectLst>
            </a:rPr>
            <a:t>et</a:t>
          </a:r>
          <a:r>
            <a:rPr lang="fr-FR" sz="2000" dirty="0"/>
            <a:t> </a:t>
          </a:r>
          <a:r>
            <a:rPr lang="fr-FR" sz="2000" b="1" dirty="0"/>
            <a:t>titulaires d'une rente</a:t>
          </a:r>
          <a:r>
            <a:rPr lang="fr-FR" sz="2000" dirty="0"/>
            <a:t> attribuée au titre du régime général de sécurité sociale ou de tout autre régime de protection sociale obligatoire.</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62E26403-ED43-43CE-9B6A-A33FD766D750}">
      <dgm:prSet custT="1"/>
      <dgm:spPr/>
      <dgm:t>
        <a:bodyPr/>
        <a:lstStyle/>
        <a:p>
          <a:r>
            <a:rPr lang="fr-FR" sz="2000" b="1" u="sng" dirty="0">
              <a:effectLst>
                <a:outerShdw blurRad="38100" dist="38100" dir="2700000" algn="tl">
                  <a:srgbClr val="000000">
                    <a:alpha val="43137"/>
                  </a:srgbClr>
                </a:outerShdw>
              </a:effectLst>
            </a:rPr>
            <a:t>Précision</a:t>
          </a:r>
          <a:r>
            <a:rPr lang="fr-FR" sz="2000" dirty="0"/>
            <a:t> :</a:t>
          </a:r>
        </a:p>
        <a:p>
          <a:r>
            <a:rPr lang="fr-FR" sz="2000" dirty="0"/>
            <a:t>La date d'attribution de la rente vaut début de validité</a:t>
          </a:r>
          <a:r>
            <a:rPr lang="fr-FR" sz="1800" dirty="0"/>
            <a:t>.</a:t>
          </a:r>
        </a:p>
      </dgm:t>
    </dgm:pt>
    <dgm:pt modelId="{1C7A831A-AAD8-40D0-A56F-FFD500DB6C5B}" type="parTrans" cxnId="{49A9B66C-A62A-4216-831B-7D7D5C8F5BAB}">
      <dgm:prSet/>
      <dgm:spPr/>
      <dgm:t>
        <a:bodyPr/>
        <a:lstStyle/>
        <a:p>
          <a:endParaRPr lang="fr-FR"/>
        </a:p>
      </dgm:t>
    </dgm:pt>
    <dgm:pt modelId="{C7EF0120-5C94-4537-833D-1DB4AB0B027D}" type="sibTrans" cxnId="{49A9B66C-A62A-4216-831B-7D7D5C8F5BAB}">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du titre justifiant de la rente et du taux d’incapacité.</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3" custScaleY="140780">
        <dgm:presLayoutVars>
          <dgm:chMax val="0"/>
          <dgm:bulletEnabled val="1"/>
        </dgm:presLayoutVars>
      </dgm:prSet>
      <dgm:spPr/>
    </dgm:pt>
    <dgm:pt modelId="{D6859204-3541-458C-9932-AA9323A23414}" type="pres">
      <dgm:prSet presAssocID="{2761AE2F-0829-4462-9C5C-1733E2CDD527}" presName="spacer" presStyleCnt="0"/>
      <dgm:spPr/>
    </dgm:pt>
    <dgm:pt modelId="{0589167A-B50A-4745-B153-212671E8152D}" type="pres">
      <dgm:prSet presAssocID="{62E26403-ED43-43CE-9B6A-A33FD766D750}" presName="parentText" presStyleLbl="node1" presStyleIdx="1" presStyleCnt="3" custScaleY="82963">
        <dgm:presLayoutVars>
          <dgm:chMax val="0"/>
          <dgm:bulletEnabled val="1"/>
        </dgm:presLayoutVars>
      </dgm:prSet>
      <dgm:spPr/>
    </dgm:pt>
    <dgm:pt modelId="{52FC028F-AC06-463A-B488-C07D472EE357}" type="pres">
      <dgm:prSet presAssocID="{C7EF0120-5C94-4537-833D-1DB4AB0B027D}" presName="spacer" presStyleCnt="0"/>
      <dgm:spPr/>
    </dgm:pt>
    <dgm:pt modelId="{0A065A47-9F58-4510-AD24-F7071178CA75}" type="pres">
      <dgm:prSet presAssocID="{229A1858-462B-4823-B372-3E39853C6031}" presName="parentText" presStyleLbl="node1" presStyleIdx="2" presStyleCnt="3" custScaleY="97000">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0659CC18-8F1C-48BD-BD0B-C17A04F42E9B}" type="presOf" srcId="{62E26403-ED43-43CE-9B6A-A33FD766D750}" destId="{0589167A-B50A-4745-B153-212671E8152D}"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2" destOrd="0" parTransId="{591A0497-EFC4-46E7-954D-2A2674232631}" sibTransId="{FFC27FB0-25A9-4265-B01C-B108CB97ACEA}"/>
    <dgm:cxn modelId="{49A9B66C-A62A-4216-831B-7D7D5C8F5BAB}" srcId="{4B7E6710-7595-4A3B-8B55-FB856E29226F}" destId="{62E26403-ED43-43CE-9B6A-A33FD766D750}" srcOrd="1" destOrd="0" parTransId="{1C7A831A-AAD8-40D0-A56F-FFD500DB6C5B}" sibTransId="{C7EF0120-5C94-4537-833D-1DB4AB0B027D}"/>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877C0EC6-A5BC-429C-A33D-4E77F9B608B1}" type="presParOf" srcId="{1204E916-1FEE-4AB3-B6FB-DEDD3F7E3D93}" destId="{0589167A-B50A-4745-B153-212671E8152D}" srcOrd="2" destOrd="0" presId="urn:microsoft.com/office/officeart/2005/8/layout/vList2"/>
    <dgm:cxn modelId="{CB24DFD7-BDDB-455E-AD66-A7676F695D81}" type="presParOf" srcId="{1204E916-1FEE-4AB3-B6FB-DEDD3F7E3D93}" destId="{52FC028F-AC06-463A-B488-C07D472EE357}" srcOrd="3" destOrd="0" presId="urn:microsoft.com/office/officeart/2005/8/layout/vList2"/>
    <dgm:cxn modelId="{EDB08907-8159-4D8A-881F-F9895D53B789}" type="presParOf" srcId="{1204E916-1FEE-4AB3-B6FB-DEDD3F7E3D93}" destId="{0A065A47-9F58-4510-AD24-F7071178CA7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titulaires d'une pension d'invalidité attribuée au titre du régime général de sécurité sociale, de tout autre régime de protection sociale obligatoire ou au titre des dispositions régissant les agents publics à condition que l'invalidité des intéressés réduise au moins des deux tiers leur capacité de travail ou de gain.</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62E26403-ED43-43CE-9B6A-A33FD766D750}">
      <dgm:prSet custT="1"/>
      <dgm:spPr/>
      <dgm:t>
        <a:bodyPr/>
        <a:lstStyle/>
        <a:p>
          <a:r>
            <a:rPr lang="fr-FR" sz="2000" b="1" u="sng" dirty="0">
              <a:effectLst>
                <a:outerShdw blurRad="38100" dist="38100" dir="2700000" algn="tl">
                  <a:srgbClr val="000000">
                    <a:alpha val="43137"/>
                  </a:srgbClr>
                </a:outerShdw>
              </a:effectLst>
            </a:rPr>
            <a:t>Précision</a:t>
          </a:r>
          <a:r>
            <a:rPr lang="fr-FR" sz="2000" dirty="0"/>
            <a:t> :</a:t>
          </a:r>
        </a:p>
        <a:p>
          <a:r>
            <a:rPr lang="fr-FR" sz="2000" dirty="0"/>
            <a:t>La date d'attribution de la rente vaut début de validité.</a:t>
          </a:r>
        </a:p>
      </dgm:t>
    </dgm:pt>
    <dgm:pt modelId="{1C7A831A-AAD8-40D0-A56F-FFD500DB6C5B}" type="parTrans" cxnId="{49A9B66C-A62A-4216-831B-7D7D5C8F5BAB}">
      <dgm:prSet/>
      <dgm:spPr/>
      <dgm:t>
        <a:bodyPr/>
        <a:lstStyle/>
        <a:p>
          <a:endParaRPr lang="fr-FR"/>
        </a:p>
      </dgm:t>
    </dgm:pt>
    <dgm:pt modelId="{C7EF0120-5C94-4537-833D-1DB4AB0B027D}" type="sibTrans" cxnId="{49A9B66C-A62A-4216-831B-7D7D5C8F5BAB}">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de la pension d’invalidité</a:t>
          </a:r>
          <a:r>
            <a:rPr lang="fr-FR" sz="1800" b="0" dirty="0"/>
            <a:t>.</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3" custScaleY="143147">
        <dgm:presLayoutVars>
          <dgm:chMax val="0"/>
          <dgm:bulletEnabled val="1"/>
        </dgm:presLayoutVars>
      </dgm:prSet>
      <dgm:spPr/>
    </dgm:pt>
    <dgm:pt modelId="{D6859204-3541-458C-9932-AA9323A23414}" type="pres">
      <dgm:prSet presAssocID="{2761AE2F-0829-4462-9C5C-1733E2CDD527}" presName="spacer" presStyleCnt="0"/>
      <dgm:spPr/>
    </dgm:pt>
    <dgm:pt modelId="{0589167A-B50A-4745-B153-212671E8152D}" type="pres">
      <dgm:prSet presAssocID="{62E26403-ED43-43CE-9B6A-A33FD766D750}" presName="parentText" presStyleLbl="node1" presStyleIdx="1" presStyleCnt="3" custScaleY="82963">
        <dgm:presLayoutVars>
          <dgm:chMax val="0"/>
          <dgm:bulletEnabled val="1"/>
        </dgm:presLayoutVars>
      </dgm:prSet>
      <dgm:spPr/>
    </dgm:pt>
    <dgm:pt modelId="{52FC028F-AC06-463A-B488-C07D472EE357}" type="pres">
      <dgm:prSet presAssocID="{C7EF0120-5C94-4537-833D-1DB4AB0B027D}" presName="spacer" presStyleCnt="0"/>
      <dgm:spPr/>
    </dgm:pt>
    <dgm:pt modelId="{0A065A47-9F58-4510-AD24-F7071178CA75}" type="pres">
      <dgm:prSet presAssocID="{229A1858-462B-4823-B372-3E39853C6031}" presName="parentText" presStyleLbl="node1" presStyleIdx="2" presStyleCnt="3" custScaleY="97000">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0659CC18-8F1C-48BD-BD0B-C17A04F42E9B}" type="presOf" srcId="{62E26403-ED43-43CE-9B6A-A33FD766D750}" destId="{0589167A-B50A-4745-B153-212671E8152D}"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2" destOrd="0" parTransId="{591A0497-EFC4-46E7-954D-2A2674232631}" sibTransId="{FFC27FB0-25A9-4265-B01C-B108CB97ACEA}"/>
    <dgm:cxn modelId="{49A9B66C-A62A-4216-831B-7D7D5C8F5BAB}" srcId="{4B7E6710-7595-4A3B-8B55-FB856E29226F}" destId="{62E26403-ED43-43CE-9B6A-A33FD766D750}" srcOrd="1" destOrd="0" parTransId="{1C7A831A-AAD8-40D0-A56F-FFD500DB6C5B}" sibTransId="{C7EF0120-5C94-4537-833D-1DB4AB0B027D}"/>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877C0EC6-A5BC-429C-A33D-4E77F9B608B1}" type="presParOf" srcId="{1204E916-1FEE-4AB3-B6FB-DEDD3F7E3D93}" destId="{0589167A-B50A-4745-B153-212671E8152D}" srcOrd="2" destOrd="0" presId="urn:microsoft.com/office/officeart/2005/8/layout/vList2"/>
    <dgm:cxn modelId="{CB24DFD7-BDDB-455E-AD66-A7676F695D81}" type="presParOf" srcId="{1204E916-1FEE-4AB3-B6FB-DEDD3F7E3D93}" destId="{52FC028F-AC06-463A-B488-C07D472EE357}" srcOrd="3" destOrd="0" presId="urn:microsoft.com/office/officeart/2005/8/layout/vList2"/>
    <dgm:cxn modelId="{EDB08907-8159-4D8A-881F-F9895D53B789}" type="presParOf" srcId="{1204E916-1FEE-4AB3-B6FB-DEDD3F7E3D93}" destId="{0A065A47-9F58-4510-AD24-F7071178CA7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pPr marL="342900" lvl="0" indent="-342900" algn="just">
            <a:spcAft>
              <a:spcPts val="0"/>
            </a:spcAft>
            <a:buFont typeface="Times New Roman" panose="02020603050405020304" pitchFamily="18" charset="0"/>
            <a:buChar char="-"/>
          </a:pPr>
          <a:r>
            <a:rPr lang="fr-FR" sz="1800" dirty="0">
              <a:effectLst/>
              <a:latin typeface="Calibri Light" panose="020F0302020204030204" pitchFamily="34" charset="0"/>
              <a:ea typeface="Times New Roman" panose="02020603050405020304" pitchFamily="18" charset="0"/>
            </a:rPr>
            <a:t>Peuvent être comptabilisés :</a:t>
          </a:r>
        </a:p>
        <a:p>
          <a:pPr marL="342900" lvl="0" indent="-342900" algn="just">
            <a:spcAft>
              <a:spcPts val="0"/>
            </a:spcAft>
            <a:buFont typeface="Times New Roman" panose="02020603050405020304" pitchFamily="18" charset="0"/>
            <a:buChar char="-"/>
          </a:pPr>
          <a:r>
            <a:rPr lang="fr-FR" sz="1800" dirty="0">
              <a:effectLst/>
              <a:latin typeface="Calibri Light" panose="020F0302020204030204" pitchFamily="34" charset="0"/>
              <a:ea typeface="Times New Roman" panose="02020603050405020304" pitchFamily="18" charset="0"/>
            </a:rPr>
            <a:t>- Les agents recrutés sur des emplois réservés au titre de militaires et anciens militaires (L.214-5, L.214-6 du Code des pensions militaires d'invalidité et des victimes de guerre) </a:t>
          </a:r>
          <a:r>
            <a:rPr lang="fr-FR" sz="1800" b="1" u="sng"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uniquement s’ils ont été recrutés avant le 1</a:t>
          </a:r>
          <a:r>
            <a:rPr lang="fr-FR" sz="1800" b="1" u="sng" baseline="30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er</a:t>
          </a:r>
          <a:r>
            <a:rPr lang="fr-FR" sz="1800" b="1" u="sng"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 janvier 2020</a:t>
          </a:r>
          <a:r>
            <a:rPr lang="fr-FR" sz="1800" dirty="0">
              <a:effectLst/>
              <a:latin typeface="Calibri Light" panose="020F0302020204030204" pitchFamily="34" charset="0"/>
              <a:ea typeface="Times New Roman" panose="02020603050405020304" pitchFamily="18" charset="0"/>
            </a:rPr>
            <a:t>.</a:t>
          </a:r>
        </a:p>
        <a:p>
          <a:pPr marL="342900" lvl="0" indent="-342900" algn="just">
            <a:spcAft>
              <a:spcPts val="0"/>
            </a:spcAft>
            <a:buFont typeface="Times New Roman" panose="02020603050405020304" pitchFamily="18" charset="0"/>
            <a:buChar char="-"/>
          </a:pPr>
          <a:r>
            <a:rPr lang="fr-FR" sz="1800" dirty="0">
              <a:effectLst/>
              <a:latin typeface="Calibri Light" panose="020F0302020204030204" pitchFamily="34" charset="0"/>
              <a:ea typeface="Times New Roman" panose="02020603050405020304" pitchFamily="18" charset="0"/>
            </a:rPr>
            <a:t>- Toutes les autres catégories d’emploi réservés mentionnés à l'article L. 241-2 du code des pensions militaires d'invalidité et des victimes de la guerre, et aux articles L.241-3 et L. 241-4 du code des pensions militaires d'invalidité et des victimes de la guerre. </a:t>
          </a:r>
          <a:endParaRPr lang="fr-FR" sz="2000" dirty="0"/>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62E26403-ED43-43CE-9B6A-A33FD766D750}">
      <dgm:prSet custT="1"/>
      <dgm:spPr/>
      <dgm:t>
        <a:bodyPr/>
        <a:lstStyle/>
        <a:p>
          <a:r>
            <a:rPr lang="fr-FR" sz="2000" b="1" u="sng" dirty="0">
              <a:effectLst>
                <a:outerShdw blurRad="38100" dist="38100" dir="2700000" algn="tl">
                  <a:srgbClr val="000000">
                    <a:alpha val="43137"/>
                  </a:srgbClr>
                </a:outerShdw>
              </a:effectLst>
            </a:rPr>
            <a:t>Précisions</a:t>
          </a:r>
          <a:r>
            <a:rPr lang="fr-FR" sz="2000" dirty="0"/>
            <a:t> :</a:t>
          </a:r>
        </a:p>
        <a:p>
          <a:r>
            <a:rPr lang="fr-FR" sz="1800" dirty="0"/>
            <a:t>A compter de la campagne de déclaration 2021 au titre de l’année 2020, vous ne pouvez plus comptabiliser, en tant que BOE, les agents recrutés après le 1</a:t>
          </a:r>
          <a:r>
            <a:rPr lang="fr-FR" sz="1800" baseline="30000" dirty="0"/>
            <a:t>er</a:t>
          </a:r>
          <a:r>
            <a:rPr lang="fr-FR" sz="1800" dirty="0"/>
            <a:t> janvier 2020 sur un emploi réservé au titre des militaires ou anciens militaires.</a:t>
          </a:r>
        </a:p>
        <a:p>
          <a:r>
            <a:rPr lang="fr-FR" sz="1800" dirty="0"/>
            <a:t>Toutefois, vous pouvez comptabiliser, en tant que BOE, les agents recrutés à ce titre avant le 1</a:t>
          </a:r>
          <a:r>
            <a:rPr lang="fr-FR" sz="1800" baseline="30000" dirty="0"/>
            <a:t>er</a:t>
          </a:r>
          <a:r>
            <a:rPr lang="fr-FR" sz="1800" dirty="0"/>
            <a:t> janvier 2020.</a:t>
          </a:r>
        </a:p>
      </dgm:t>
    </dgm:pt>
    <dgm:pt modelId="{1C7A831A-AAD8-40D0-A56F-FFD500DB6C5B}" type="parTrans" cxnId="{49A9B66C-A62A-4216-831B-7D7D5C8F5BAB}">
      <dgm:prSet/>
      <dgm:spPr/>
      <dgm:t>
        <a:bodyPr/>
        <a:lstStyle/>
        <a:p>
          <a:endParaRPr lang="fr-FR"/>
        </a:p>
      </dgm:t>
    </dgm:pt>
    <dgm:pt modelId="{C7EF0120-5C94-4537-833D-1DB4AB0B027D}" type="sibTrans" cxnId="{49A9B66C-A62A-4216-831B-7D7D5C8F5BAB}">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1800" b="0" dirty="0"/>
            <a:t>Arrêté de nomination au titre d’un emploi réservé</a:t>
          </a:r>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3" custScaleY="153429">
        <dgm:presLayoutVars>
          <dgm:chMax val="0"/>
          <dgm:bulletEnabled val="1"/>
        </dgm:presLayoutVars>
      </dgm:prSet>
      <dgm:spPr/>
    </dgm:pt>
    <dgm:pt modelId="{D6859204-3541-458C-9932-AA9323A23414}" type="pres">
      <dgm:prSet presAssocID="{2761AE2F-0829-4462-9C5C-1733E2CDD527}" presName="spacer" presStyleCnt="0"/>
      <dgm:spPr/>
    </dgm:pt>
    <dgm:pt modelId="{0589167A-B50A-4745-B153-212671E8152D}" type="pres">
      <dgm:prSet presAssocID="{62E26403-ED43-43CE-9B6A-A33FD766D750}" presName="parentText" presStyleLbl="node1" presStyleIdx="1" presStyleCnt="3" custScaleY="134174">
        <dgm:presLayoutVars>
          <dgm:chMax val="0"/>
          <dgm:bulletEnabled val="1"/>
        </dgm:presLayoutVars>
      </dgm:prSet>
      <dgm:spPr/>
    </dgm:pt>
    <dgm:pt modelId="{52FC028F-AC06-463A-B488-C07D472EE357}" type="pres">
      <dgm:prSet presAssocID="{C7EF0120-5C94-4537-833D-1DB4AB0B027D}" presName="spacer" presStyleCnt="0"/>
      <dgm:spPr/>
    </dgm:pt>
    <dgm:pt modelId="{0A065A47-9F58-4510-AD24-F7071178CA75}" type="pres">
      <dgm:prSet presAssocID="{229A1858-462B-4823-B372-3E39853C6031}" presName="parentText" presStyleLbl="node1" presStyleIdx="2" presStyleCnt="3" custScaleY="55106">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0659CC18-8F1C-48BD-BD0B-C17A04F42E9B}" type="presOf" srcId="{62E26403-ED43-43CE-9B6A-A33FD766D750}" destId="{0589167A-B50A-4745-B153-212671E8152D}"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2" destOrd="0" parTransId="{591A0497-EFC4-46E7-954D-2A2674232631}" sibTransId="{FFC27FB0-25A9-4265-B01C-B108CB97ACEA}"/>
    <dgm:cxn modelId="{49A9B66C-A62A-4216-831B-7D7D5C8F5BAB}" srcId="{4B7E6710-7595-4A3B-8B55-FB856E29226F}" destId="{62E26403-ED43-43CE-9B6A-A33FD766D750}" srcOrd="1" destOrd="0" parTransId="{1C7A831A-AAD8-40D0-A56F-FFD500DB6C5B}" sibTransId="{C7EF0120-5C94-4537-833D-1DB4AB0B027D}"/>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877C0EC6-A5BC-429C-A33D-4E77F9B608B1}" type="presParOf" srcId="{1204E916-1FEE-4AB3-B6FB-DEDD3F7E3D93}" destId="{0589167A-B50A-4745-B153-212671E8152D}" srcOrd="2" destOrd="0" presId="urn:microsoft.com/office/officeart/2005/8/layout/vList2"/>
    <dgm:cxn modelId="{CB24DFD7-BDDB-455E-AD66-A7676F695D81}" type="presParOf" srcId="{1204E916-1FEE-4AB3-B6FB-DEDD3F7E3D93}" destId="{52FC028F-AC06-463A-B488-C07D472EE357}" srcOrd="3" destOrd="0" presId="urn:microsoft.com/office/officeart/2005/8/layout/vList2"/>
    <dgm:cxn modelId="{EDB08907-8159-4D8A-881F-F9895D53B789}" type="presParOf" srcId="{1204E916-1FEE-4AB3-B6FB-DEDD3F7E3D93}" destId="{0A065A47-9F58-4510-AD24-F7071178CA7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titulaires de la carte d'invalidité ou de la carte mobilité inclusion.</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62E26403-ED43-43CE-9B6A-A33FD766D750}">
      <dgm:prSet custT="1"/>
      <dgm:spPr/>
      <dgm:t>
        <a:bodyPr/>
        <a:lstStyle/>
        <a:p>
          <a:r>
            <a:rPr lang="fr-FR" sz="2000" b="1" u="sng" dirty="0">
              <a:effectLst>
                <a:outerShdw blurRad="38100" dist="38100" dir="2700000" algn="tl">
                  <a:srgbClr val="000000">
                    <a:alpha val="43137"/>
                  </a:srgbClr>
                </a:outerShdw>
              </a:effectLst>
            </a:rPr>
            <a:t>Précisions</a:t>
          </a:r>
          <a:r>
            <a:rPr lang="fr-FR" sz="2000" dirty="0"/>
            <a:t> :</a:t>
          </a:r>
        </a:p>
        <a:p>
          <a:r>
            <a:rPr lang="fr-FR" sz="2000" dirty="0">
              <a:effectLst/>
              <a:latin typeface="Calibri Light" panose="020F0302020204030204" pitchFamily="34" charset="0"/>
              <a:ea typeface="Calisto MT" panose="02040603050505030304" pitchFamily="18" charset="0"/>
              <a:cs typeface="Times New Roman" panose="02020603050405020304" pitchFamily="18" charset="0"/>
            </a:rPr>
            <a:t>La carte mobilité inclusion regroupe la carte invalidité, la carte de priorité et la carte de stationnement. </a:t>
          </a:r>
        </a:p>
        <a:p>
          <a:r>
            <a:rPr lang="fr-FR" sz="2000" b="1" dirty="0">
              <a:effectLst/>
              <a:latin typeface="Calibri Light" panose="020F0302020204030204" pitchFamily="34" charset="0"/>
              <a:ea typeface="Calisto MT" panose="02040603050505030304" pitchFamily="18" charset="0"/>
              <a:cs typeface="Times New Roman" panose="02020603050405020304" pitchFamily="18" charset="0"/>
            </a:rPr>
            <a:t>Seule la carte mobilité inclusion « Invalidité » est valable</a:t>
          </a:r>
          <a:r>
            <a:rPr lang="fr-FR" sz="2000" dirty="0">
              <a:effectLst/>
              <a:latin typeface="Calibri Light" panose="020F0302020204030204" pitchFamily="34" charset="0"/>
              <a:ea typeface="Calisto MT" panose="02040603050505030304" pitchFamily="18" charset="0"/>
              <a:cs typeface="Times New Roman" panose="02020603050405020304" pitchFamily="18" charset="0"/>
            </a:rPr>
            <a:t>.</a:t>
          </a:r>
          <a:endParaRPr lang="fr-FR" sz="2000" dirty="0"/>
        </a:p>
      </dgm:t>
    </dgm:pt>
    <dgm:pt modelId="{1C7A831A-AAD8-40D0-A56F-FFD500DB6C5B}" type="parTrans" cxnId="{49A9B66C-A62A-4216-831B-7D7D5C8F5BAB}">
      <dgm:prSet/>
      <dgm:spPr/>
      <dgm:t>
        <a:bodyPr/>
        <a:lstStyle/>
        <a:p>
          <a:endParaRPr lang="fr-FR"/>
        </a:p>
      </dgm:t>
    </dgm:pt>
    <dgm:pt modelId="{C7EF0120-5C94-4537-833D-1DB4AB0B027D}" type="sibTrans" cxnId="{49A9B66C-A62A-4216-831B-7D7D5C8F5BAB}">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de la carte d’invalidité ou de la carte mobilité inclusion </a:t>
          </a:r>
          <a:r>
            <a:rPr lang="fr-FR" sz="2000" b="1" u="sng" dirty="0"/>
            <a:t>avec la mention « invalidité ».</a:t>
          </a:r>
          <a:endParaRPr lang="fr-FR" sz="18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3" custScaleY="69542">
        <dgm:presLayoutVars>
          <dgm:chMax val="0"/>
          <dgm:bulletEnabled val="1"/>
        </dgm:presLayoutVars>
      </dgm:prSet>
      <dgm:spPr/>
    </dgm:pt>
    <dgm:pt modelId="{D6859204-3541-458C-9932-AA9323A23414}" type="pres">
      <dgm:prSet presAssocID="{2761AE2F-0829-4462-9C5C-1733E2CDD527}" presName="spacer" presStyleCnt="0"/>
      <dgm:spPr/>
    </dgm:pt>
    <dgm:pt modelId="{0589167A-B50A-4745-B153-212671E8152D}" type="pres">
      <dgm:prSet presAssocID="{62E26403-ED43-43CE-9B6A-A33FD766D750}" presName="parentText" presStyleLbl="node1" presStyleIdx="1" presStyleCnt="3" custScaleY="122862">
        <dgm:presLayoutVars>
          <dgm:chMax val="0"/>
          <dgm:bulletEnabled val="1"/>
        </dgm:presLayoutVars>
      </dgm:prSet>
      <dgm:spPr/>
    </dgm:pt>
    <dgm:pt modelId="{52FC028F-AC06-463A-B488-C07D472EE357}" type="pres">
      <dgm:prSet presAssocID="{C7EF0120-5C94-4537-833D-1DB4AB0B027D}" presName="spacer" presStyleCnt="0"/>
      <dgm:spPr/>
    </dgm:pt>
    <dgm:pt modelId="{0A065A47-9F58-4510-AD24-F7071178CA75}" type="pres">
      <dgm:prSet presAssocID="{229A1858-462B-4823-B372-3E39853C6031}" presName="parentText" presStyleLbl="node1" presStyleIdx="2" presStyleCnt="3" custScaleY="98895">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0659CC18-8F1C-48BD-BD0B-C17A04F42E9B}" type="presOf" srcId="{62E26403-ED43-43CE-9B6A-A33FD766D750}" destId="{0589167A-B50A-4745-B153-212671E8152D}"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2" destOrd="0" parTransId="{591A0497-EFC4-46E7-954D-2A2674232631}" sibTransId="{FFC27FB0-25A9-4265-B01C-B108CB97ACEA}"/>
    <dgm:cxn modelId="{49A9B66C-A62A-4216-831B-7D7D5C8F5BAB}" srcId="{4B7E6710-7595-4A3B-8B55-FB856E29226F}" destId="{62E26403-ED43-43CE-9B6A-A33FD766D750}" srcOrd="1" destOrd="0" parTransId="{1C7A831A-AAD8-40D0-A56F-FFD500DB6C5B}" sibTransId="{C7EF0120-5C94-4537-833D-1DB4AB0B027D}"/>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877C0EC6-A5BC-429C-A33D-4E77F9B608B1}" type="presParOf" srcId="{1204E916-1FEE-4AB3-B6FB-DEDD3F7E3D93}" destId="{0589167A-B50A-4745-B153-212671E8152D}" srcOrd="2" destOrd="0" presId="urn:microsoft.com/office/officeart/2005/8/layout/vList2"/>
    <dgm:cxn modelId="{CB24DFD7-BDDB-455E-AD66-A7676F695D81}" type="presParOf" srcId="{1204E916-1FEE-4AB3-B6FB-DEDD3F7E3D93}" destId="{52FC028F-AC06-463A-B488-C07D472EE357}" srcOrd="3" destOrd="0" presId="urn:microsoft.com/office/officeart/2005/8/layout/vList2"/>
    <dgm:cxn modelId="{EDB08907-8159-4D8A-881F-F9895D53B789}" type="presParOf" srcId="{1204E916-1FEE-4AB3-B6FB-DEDD3F7E3D93}" destId="{0A065A47-9F58-4510-AD24-F7071178CA75}"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titulaires de l'allocation adultes handicapés (AAH).</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du titre justifiant de la perception de l’AAH.</a:t>
          </a:r>
          <a:endParaRPr lang="fr-FR" sz="18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69542">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98895">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sapeurs-pompiers titulaires d'une allocation ou d'une rente d'invalidité attribuée dans les conditions définies par la loi n° 91-1389 du 31 décembre 1991 relative à la protection sociale des sapeurs-pompiers volontaires en cas d'accident survenu ou de maladie contractée en service.</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du titre justifiant de la perception de l’allocation ou de la rente.</a:t>
          </a:r>
          <a:endParaRPr lang="fr-FR" sz="18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752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85153">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B7E6710-7595-4A3B-8B55-FB856E29226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fr-FR"/>
        </a:p>
      </dgm:t>
    </dgm:pt>
    <dgm:pt modelId="{C1F486B5-B89D-489B-A3FA-35155394ECD4}">
      <dgm:prSet custT="1"/>
      <dgm:spPr/>
      <dgm:t>
        <a:bodyPr/>
        <a:lstStyle/>
        <a:p>
          <a:r>
            <a:rPr lang="fr-FR" sz="2000" dirty="0"/>
            <a:t>Peuvent être comptabilisés les agents qui bénéficient d'une allocation temporaire d'invalidité en application de l'article 65 de la loi n° 84-16 du 11 janvier 1984 précitée, de l'article L. 417-8 du code des communes, du paragraphe III de l'article 119 de la loi n° 84-53 du 26 janvier 1984 précitée ou de l'article 80 de la loi n° 86-33 du 9 janvier 1986 précitée.</a:t>
          </a:r>
        </a:p>
      </dgm:t>
    </dgm:pt>
    <dgm:pt modelId="{FC2C22CB-74C4-48EA-868C-B2A5810C74F3}" type="parTrans" cxnId="{E5D0980D-0C9F-4944-B0E5-A9CCCDC3B312}">
      <dgm:prSet/>
      <dgm:spPr/>
      <dgm:t>
        <a:bodyPr/>
        <a:lstStyle/>
        <a:p>
          <a:endParaRPr lang="fr-FR"/>
        </a:p>
      </dgm:t>
    </dgm:pt>
    <dgm:pt modelId="{2761AE2F-0829-4462-9C5C-1733E2CDD527}" type="sibTrans" cxnId="{E5D0980D-0C9F-4944-B0E5-A9CCCDC3B312}">
      <dgm:prSet/>
      <dgm:spPr/>
      <dgm:t>
        <a:bodyPr/>
        <a:lstStyle/>
        <a:p>
          <a:endParaRPr lang="fr-FR"/>
        </a:p>
      </dgm:t>
    </dgm:pt>
    <dgm:pt modelId="{229A1858-462B-4823-B372-3E39853C6031}">
      <dgm:prSet custT="1"/>
      <dgm:spPr/>
      <dgm:t>
        <a:bodyPr/>
        <a:lstStyle/>
        <a:p>
          <a:r>
            <a:rPr lang="fr-FR" sz="2000" b="1" u="sng" dirty="0">
              <a:effectLst>
                <a:outerShdw blurRad="38100" dist="38100" dir="2700000" algn="tl">
                  <a:srgbClr val="000000">
                    <a:alpha val="43137"/>
                  </a:srgbClr>
                </a:outerShdw>
              </a:effectLst>
            </a:rPr>
            <a:t>Pièce justificative</a:t>
          </a:r>
          <a:r>
            <a:rPr lang="fr-FR" sz="2000" b="1" dirty="0"/>
            <a:t> : </a:t>
          </a:r>
        </a:p>
        <a:p>
          <a:r>
            <a:rPr lang="fr-FR" sz="2000" b="0" dirty="0"/>
            <a:t>Photocopie du certificat constatant le droit à l’allocation temporaire d’invalidité, </a:t>
          </a:r>
          <a:r>
            <a:rPr lang="fr-FR" sz="2000" b="1" u="sng" dirty="0"/>
            <a:t>quel que soit le taux d’incapacité</a:t>
          </a:r>
          <a:r>
            <a:rPr lang="fr-FR" sz="2000" b="0" dirty="0"/>
            <a:t>.</a:t>
          </a:r>
          <a:endParaRPr lang="fr-FR" sz="1800" b="1" u="sng" dirty="0"/>
        </a:p>
      </dgm:t>
    </dgm:pt>
    <dgm:pt modelId="{591A0497-EFC4-46E7-954D-2A2674232631}" type="parTrans" cxnId="{FB62A829-D369-40B4-A262-118BE88A40BC}">
      <dgm:prSet/>
      <dgm:spPr/>
      <dgm:t>
        <a:bodyPr/>
        <a:lstStyle/>
        <a:p>
          <a:endParaRPr lang="fr-FR"/>
        </a:p>
      </dgm:t>
    </dgm:pt>
    <dgm:pt modelId="{FFC27FB0-25A9-4265-B01C-B108CB97ACEA}" type="sibTrans" cxnId="{FB62A829-D369-40B4-A262-118BE88A40BC}">
      <dgm:prSet/>
      <dgm:spPr/>
      <dgm:t>
        <a:bodyPr/>
        <a:lstStyle/>
        <a:p>
          <a:endParaRPr lang="fr-FR"/>
        </a:p>
      </dgm:t>
    </dgm:pt>
    <dgm:pt modelId="{1204E916-1FEE-4AB3-B6FB-DEDD3F7E3D93}" type="pres">
      <dgm:prSet presAssocID="{4B7E6710-7595-4A3B-8B55-FB856E29226F}" presName="linear" presStyleCnt="0">
        <dgm:presLayoutVars>
          <dgm:animLvl val="lvl"/>
          <dgm:resizeHandles val="exact"/>
        </dgm:presLayoutVars>
      </dgm:prSet>
      <dgm:spPr/>
    </dgm:pt>
    <dgm:pt modelId="{00D8B20B-B39E-4B4A-A007-8B96B5C55903}" type="pres">
      <dgm:prSet presAssocID="{C1F486B5-B89D-489B-A3FA-35155394ECD4}" presName="parentText" presStyleLbl="node1" presStyleIdx="0" presStyleCnt="2" custScaleY="107524">
        <dgm:presLayoutVars>
          <dgm:chMax val="0"/>
          <dgm:bulletEnabled val="1"/>
        </dgm:presLayoutVars>
      </dgm:prSet>
      <dgm:spPr/>
    </dgm:pt>
    <dgm:pt modelId="{D6859204-3541-458C-9932-AA9323A23414}" type="pres">
      <dgm:prSet presAssocID="{2761AE2F-0829-4462-9C5C-1733E2CDD527}" presName="spacer" presStyleCnt="0"/>
      <dgm:spPr/>
    </dgm:pt>
    <dgm:pt modelId="{0A065A47-9F58-4510-AD24-F7071178CA75}" type="pres">
      <dgm:prSet presAssocID="{229A1858-462B-4823-B372-3E39853C6031}" presName="parentText" presStyleLbl="node1" presStyleIdx="1" presStyleCnt="2" custScaleY="85153">
        <dgm:presLayoutVars>
          <dgm:chMax val="0"/>
          <dgm:bulletEnabled val="1"/>
        </dgm:presLayoutVars>
      </dgm:prSet>
      <dgm:spPr/>
    </dgm:pt>
  </dgm:ptLst>
  <dgm:cxnLst>
    <dgm:cxn modelId="{E5D0980D-0C9F-4944-B0E5-A9CCCDC3B312}" srcId="{4B7E6710-7595-4A3B-8B55-FB856E29226F}" destId="{C1F486B5-B89D-489B-A3FA-35155394ECD4}" srcOrd="0" destOrd="0" parTransId="{FC2C22CB-74C4-48EA-868C-B2A5810C74F3}" sibTransId="{2761AE2F-0829-4462-9C5C-1733E2CDD527}"/>
    <dgm:cxn modelId="{80295816-08F9-4880-9F21-407C28C7B9E4}" type="presOf" srcId="{4B7E6710-7595-4A3B-8B55-FB856E29226F}" destId="{1204E916-1FEE-4AB3-B6FB-DEDD3F7E3D93}" srcOrd="0" destOrd="0" presId="urn:microsoft.com/office/officeart/2005/8/layout/vList2"/>
    <dgm:cxn modelId="{C4CD801B-79FA-4128-BFC8-7C3FC006FFF2}" type="presOf" srcId="{C1F486B5-B89D-489B-A3FA-35155394ECD4}" destId="{00D8B20B-B39E-4B4A-A007-8B96B5C55903}" srcOrd="0" destOrd="0" presId="urn:microsoft.com/office/officeart/2005/8/layout/vList2"/>
    <dgm:cxn modelId="{FB62A829-D369-40B4-A262-118BE88A40BC}" srcId="{4B7E6710-7595-4A3B-8B55-FB856E29226F}" destId="{229A1858-462B-4823-B372-3E39853C6031}" srcOrd="1" destOrd="0" parTransId="{591A0497-EFC4-46E7-954D-2A2674232631}" sibTransId="{FFC27FB0-25A9-4265-B01C-B108CB97ACEA}"/>
    <dgm:cxn modelId="{5310087C-74C1-4FF5-AD86-8B0D51E7A010}" type="presOf" srcId="{229A1858-462B-4823-B372-3E39853C6031}" destId="{0A065A47-9F58-4510-AD24-F7071178CA75}" srcOrd="0" destOrd="0" presId="urn:microsoft.com/office/officeart/2005/8/layout/vList2"/>
    <dgm:cxn modelId="{0D0BE517-0F97-4716-B548-F7F36C79CE06}" type="presParOf" srcId="{1204E916-1FEE-4AB3-B6FB-DEDD3F7E3D93}" destId="{00D8B20B-B39E-4B4A-A007-8B96B5C55903}" srcOrd="0" destOrd="0" presId="urn:microsoft.com/office/officeart/2005/8/layout/vList2"/>
    <dgm:cxn modelId="{13108E67-9358-4874-8E2B-0AC7E971FF01}" type="presParOf" srcId="{1204E916-1FEE-4AB3-B6FB-DEDD3F7E3D93}" destId="{D6859204-3541-458C-9932-AA9323A23414}" srcOrd="1" destOrd="0" presId="urn:microsoft.com/office/officeart/2005/8/layout/vList2"/>
    <dgm:cxn modelId="{EDB08907-8159-4D8A-881F-F9895D53B789}" type="presParOf" srcId="{1204E916-1FEE-4AB3-B6FB-DEDD3F7E3D93}" destId="{0A065A47-9F58-4510-AD24-F7071178CA75}"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9BF60E-0E3B-45D2-9C2E-BED5D818880B}">
      <dsp:nvSpPr>
        <dsp:cNvPr id="0" name=""/>
        <dsp:cNvSpPr/>
      </dsp:nvSpPr>
      <dsp:spPr>
        <a:xfrm>
          <a:off x="240664" y="0"/>
          <a:ext cx="5141714" cy="5141714"/>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2BA29-76DC-46A2-B862-41381CAF42E6}">
      <dsp:nvSpPr>
        <dsp:cNvPr id="0" name=""/>
        <dsp:cNvSpPr/>
      </dsp:nvSpPr>
      <dsp:spPr>
        <a:xfrm>
          <a:off x="2091028" y="516327"/>
          <a:ext cx="4783100" cy="1076546"/>
        </a:xfrm>
        <a:prstGeom prst="round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Afin de déterminer votre taux d’emploi de travailleurs handicapés, vous devez déclarer les bénéficiaires de l’obligation d’emploi (BOE) présents au 31 décembre de l’année N-1.</a:t>
          </a:r>
        </a:p>
      </dsp:txBody>
      <dsp:txXfrm>
        <a:off x="2143581" y="568880"/>
        <a:ext cx="4677994" cy="971440"/>
      </dsp:txXfrm>
    </dsp:sp>
    <dsp:sp modelId="{4CF84025-36CE-41F1-A914-5C56956E57F5}">
      <dsp:nvSpPr>
        <dsp:cNvPr id="0" name=""/>
        <dsp:cNvSpPr/>
      </dsp:nvSpPr>
      <dsp:spPr>
        <a:xfrm>
          <a:off x="2099517" y="1727442"/>
          <a:ext cx="4766123" cy="1076546"/>
        </a:xfrm>
        <a:prstGeom prst="roundRect">
          <a:avLst/>
        </a:prstGeom>
        <a:solidFill>
          <a:schemeClr val="lt1">
            <a:alpha val="90000"/>
            <a:hueOff val="0"/>
            <a:satOff val="0"/>
            <a:lumOff val="0"/>
            <a:alphaOff val="0"/>
          </a:schemeClr>
        </a:solidFill>
        <a:ln w="25400" cap="flat" cmpd="sng" algn="ctr">
          <a:solidFill>
            <a:schemeClr val="accent3">
              <a:hueOff val="3750088"/>
              <a:satOff val="-5627"/>
              <a:lumOff val="-91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Pour chaque bénéficiaire, le document justifiant de sa qualité de BOE doit être valide au 31 décembre de l’année N-1 et doivent être conservés pendant 5 ans.</a:t>
          </a:r>
        </a:p>
      </dsp:txBody>
      <dsp:txXfrm>
        <a:off x="2152070" y="1779995"/>
        <a:ext cx="4661017" cy="971440"/>
      </dsp:txXfrm>
    </dsp:sp>
    <dsp:sp modelId="{9F1F2CF4-C8F5-42BF-9CF8-434F3AEB672C}">
      <dsp:nvSpPr>
        <dsp:cNvPr id="0" name=""/>
        <dsp:cNvSpPr/>
      </dsp:nvSpPr>
      <dsp:spPr>
        <a:xfrm>
          <a:off x="2116495" y="2938557"/>
          <a:ext cx="4732167" cy="733397"/>
        </a:xfrm>
        <a:prstGeom prst="roundRect">
          <a:avLst/>
        </a:prstGeom>
        <a:solidFill>
          <a:schemeClr val="lt1">
            <a:alpha val="90000"/>
            <a:hueOff val="0"/>
            <a:satOff val="0"/>
            <a:lumOff val="0"/>
            <a:alphaOff val="0"/>
          </a:schemeClr>
        </a:solidFill>
        <a:ln w="25400" cap="flat" cmpd="sng" algn="ctr">
          <a:solidFill>
            <a:schemeClr val="accent3">
              <a:hueOff val="7500176"/>
              <a:satOff val="-11253"/>
              <a:lumOff val="-183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La liste des BOE est fixée aux articles L.5212-13 du code du travail et 34 de la loi n°83-634.</a:t>
          </a:r>
        </a:p>
      </dsp:txBody>
      <dsp:txXfrm>
        <a:off x="2152296" y="2974358"/>
        <a:ext cx="4660565" cy="661795"/>
      </dsp:txXfrm>
    </dsp:sp>
    <dsp:sp modelId="{55FF8E1D-D670-4F76-BB70-3F5EB7A06C25}">
      <dsp:nvSpPr>
        <dsp:cNvPr id="0" name=""/>
        <dsp:cNvSpPr/>
      </dsp:nvSpPr>
      <dsp:spPr>
        <a:xfrm>
          <a:off x="2150451" y="3806523"/>
          <a:ext cx="4664255" cy="684296"/>
        </a:xfrm>
        <a:prstGeom prst="roundRect">
          <a:avLst/>
        </a:prstGeom>
        <a:solidFill>
          <a:schemeClr val="lt1">
            <a:alpha val="90000"/>
            <a:hueOff val="0"/>
            <a:satOff val="0"/>
            <a:lumOff val="0"/>
            <a:alphaOff val="0"/>
          </a:schemeClr>
        </a:solidFill>
        <a:ln w="25400" cap="flat" cmpd="sng" algn="ctr">
          <a:solidFill>
            <a:schemeClr val="accent3">
              <a:hueOff val="11250264"/>
              <a:satOff val="-16880"/>
              <a:lumOff val="-274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kern="1200" dirty="0"/>
            <a:t>Un agent BOE rémunéré au 31 décembre de l’année N-1, compte </a:t>
          </a:r>
          <a:r>
            <a:rPr lang="fr-FR" sz="1800" b="1" u="sng" kern="1200" dirty="0">
              <a:effectLst>
                <a:outerShdw blurRad="38100" dist="38100" dir="2700000" algn="tl">
                  <a:srgbClr val="000000">
                    <a:alpha val="43137"/>
                  </a:srgbClr>
                </a:outerShdw>
              </a:effectLst>
            </a:rPr>
            <a:t>pour 1 unité. </a:t>
          </a:r>
        </a:p>
      </dsp:txBody>
      <dsp:txXfrm>
        <a:off x="2183856" y="3839928"/>
        <a:ext cx="4597445" cy="61748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66A68A-A60A-4D39-BBC2-DEB733612225}">
      <dsp:nvSpPr>
        <dsp:cNvPr id="0" name=""/>
        <dsp:cNvSpPr/>
      </dsp:nvSpPr>
      <dsp:spPr>
        <a:xfrm>
          <a:off x="0" y="149673"/>
          <a:ext cx="8614005" cy="10519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a:lnSpc>
              <a:spcPct val="90000"/>
            </a:lnSpc>
            <a:spcBef>
              <a:spcPct val="0"/>
            </a:spcBef>
            <a:spcAft>
              <a:spcPct val="35000"/>
            </a:spcAft>
            <a:buNone/>
          </a:pPr>
          <a:r>
            <a:rPr lang="fr-FR" sz="1900" kern="1200" dirty="0"/>
            <a:t>Peuvent être comptabilisés les agents ayant fait l’objet d’une décision de </a:t>
          </a:r>
          <a:r>
            <a:rPr lang="fr-FR" sz="1900" b="1" kern="1200" dirty="0">
              <a:effectLst>
                <a:outerShdw blurRad="38100" dist="38100" dir="2700000" algn="tl">
                  <a:srgbClr val="000000">
                    <a:alpha val="43137"/>
                  </a:srgbClr>
                </a:outerShdw>
              </a:effectLst>
            </a:rPr>
            <a:t>reclassement</a:t>
          </a:r>
          <a:r>
            <a:rPr lang="fr-FR" sz="1900" kern="1200" dirty="0"/>
            <a:t> ou d’un placement en </a:t>
          </a:r>
          <a:r>
            <a:rPr lang="fr-FR" sz="1900" b="1" kern="1200" dirty="0">
              <a:effectLst>
                <a:outerShdw blurRad="38100" dist="38100" dir="2700000" algn="tl">
                  <a:srgbClr val="000000">
                    <a:alpha val="43137"/>
                  </a:srgbClr>
                </a:outerShdw>
              </a:effectLst>
            </a:rPr>
            <a:t>Période de Préparation au Reclassement </a:t>
          </a:r>
          <a:r>
            <a:rPr lang="fr-FR" sz="1900" kern="1200" dirty="0"/>
            <a:t>(PPR).</a:t>
          </a:r>
        </a:p>
      </dsp:txBody>
      <dsp:txXfrm>
        <a:off x="51354" y="201027"/>
        <a:ext cx="8511297" cy="949279"/>
      </dsp:txXfrm>
    </dsp:sp>
    <dsp:sp modelId="{8894A79D-5383-4F95-A3E4-D89016F9F752}">
      <dsp:nvSpPr>
        <dsp:cNvPr id="0" name=""/>
        <dsp:cNvSpPr/>
      </dsp:nvSpPr>
      <dsp:spPr>
        <a:xfrm>
          <a:off x="0" y="1322620"/>
          <a:ext cx="8614005" cy="397726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Définition</a:t>
          </a:r>
          <a:r>
            <a:rPr lang="fr-FR" sz="1900" kern="1200" dirty="0"/>
            <a:t> :</a:t>
          </a:r>
        </a:p>
        <a:p>
          <a:pPr marL="0" lvl="0" indent="0" algn="just" defTabSz="889000">
            <a:lnSpc>
              <a:spcPct val="90000"/>
            </a:lnSpc>
            <a:spcBef>
              <a:spcPct val="0"/>
            </a:spcBef>
            <a:spcAft>
              <a:spcPct val="35000"/>
            </a:spcAft>
            <a:buNone/>
          </a:pPr>
          <a:r>
            <a:rPr lang="fr-FR" sz="1900" kern="1200" dirty="0"/>
            <a:t>D’un point de vue législatif, le reclassement désigne le processus de changement d’emploi d’un fonctionnaire, motivé par une altération de son état de santé, conduisant à une modification de sa situation statutaire (changement de corps et de grade). La mise en œuvre d’une telle procédure est toujours subordonnée à l’avis du comité médical, dans un but de protection, à la demande de l’intéressé. C’est ce que l’on appelle </a:t>
          </a:r>
          <a:r>
            <a:rPr lang="fr-FR" sz="1900" b="0" kern="1200" dirty="0"/>
            <a:t>le </a:t>
          </a:r>
          <a:r>
            <a:rPr lang="fr-FR" sz="1900" b="1" kern="1200" dirty="0">
              <a:effectLst>
                <a:outerShdw blurRad="38100" dist="38100" dir="2700000" algn="tl">
                  <a:srgbClr val="000000">
                    <a:alpha val="43137"/>
                  </a:srgbClr>
                </a:outerShdw>
              </a:effectLst>
            </a:rPr>
            <a:t>« reclassement statutaire ».</a:t>
          </a:r>
        </a:p>
        <a:p>
          <a:pPr marL="0" lvl="0" indent="0" algn="just" defTabSz="889000">
            <a:lnSpc>
              <a:spcPct val="90000"/>
            </a:lnSpc>
            <a:spcBef>
              <a:spcPct val="0"/>
            </a:spcBef>
            <a:spcAft>
              <a:spcPct val="35000"/>
            </a:spcAft>
            <a:buNone/>
          </a:pPr>
          <a:r>
            <a:rPr lang="fr-FR" sz="1900" kern="1200" dirty="0"/>
            <a:t>Toutefois, les principaux décrets pris pour l’application des dispositions législatives précitées et malgré leur titre commun « relatif au reclassement », réglementent tous, dans un article 1</a:t>
          </a:r>
          <a:r>
            <a:rPr lang="fr-FR" sz="1900" kern="1200" baseline="30000" dirty="0"/>
            <a:t>er</a:t>
          </a:r>
          <a:r>
            <a:rPr lang="fr-FR" sz="1900" kern="1200" dirty="0"/>
            <a:t>, les modalités d’affectation possible de l’agent inapte dans un autre emploi de son grade. C’est ce que l’on peut assimiler à un </a:t>
          </a:r>
          <a:r>
            <a:rPr lang="fr-FR" sz="1900" b="1" kern="1200" dirty="0">
              <a:effectLst>
                <a:outerShdw blurRad="38100" dist="38100" dir="2700000" algn="tl">
                  <a:srgbClr val="000000">
                    <a:alpha val="43137"/>
                  </a:srgbClr>
                </a:outerShdw>
              </a:effectLst>
            </a:rPr>
            <a:t>« changement d’affectation ».</a:t>
          </a:r>
        </a:p>
      </dsp:txBody>
      <dsp:txXfrm>
        <a:off x="194154" y="1516774"/>
        <a:ext cx="8225697" cy="35889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94A79D-5383-4F95-A3E4-D89016F9F752}">
      <dsp:nvSpPr>
        <dsp:cNvPr id="0" name=""/>
        <dsp:cNvSpPr/>
      </dsp:nvSpPr>
      <dsp:spPr>
        <a:xfrm>
          <a:off x="0" y="193211"/>
          <a:ext cx="8314943" cy="38785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r-FR" sz="2400" b="1" u="sng" kern="1200" dirty="0">
              <a:effectLst>
                <a:outerShdw blurRad="38100" dist="38100" dir="2700000" algn="tl">
                  <a:srgbClr val="000000">
                    <a:alpha val="43137"/>
                  </a:srgbClr>
                </a:outerShdw>
              </a:effectLst>
            </a:rPr>
            <a:t>Précisions</a:t>
          </a:r>
          <a:r>
            <a:rPr lang="fr-FR" sz="2400" b="1" kern="1200" dirty="0">
              <a:effectLst>
                <a:outerShdw blurRad="38100" dist="38100" dir="2700000" algn="tl">
                  <a:srgbClr val="000000">
                    <a:alpha val="43137"/>
                  </a:srgbClr>
                </a:outerShdw>
              </a:effectLst>
            </a:rPr>
            <a:t> :</a:t>
          </a:r>
        </a:p>
        <a:p>
          <a:pPr marL="0" lvl="0" indent="0" algn="just" defTabSz="1066800">
            <a:lnSpc>
              <a:spcPct val="90000"/>
            </a:lnSpc>
            <a:spcBef>
              <a:spcPct val="0"/>
            </a:spcBef>
            <a:spcAft>
              <a:spcPct val="35000"/>
            </a:spcAft>
            <a:buNone/>
          </a:pPr>
          <a:r>
            <a:rPr lang="fr-FR" sz="2000" kern="1200" dirty="0">
              <a:latin typeface="Calibri"/>
              <a:ea typeface="+mn-ea"/>
              <a:cs typeface="+mn-cs"/>
            </a:rPr>
            <a:t>- Le préalable à tout reclassement est la reconnaissance de l’inaptitude. </a:t>
          </a:r>
        </a:p>
        <a:p>
          <a:pPr marL="0" lvl="0" indent="0" algn="just" defTabSz="1066800">
            <a:lnSpc>
              <a:spcPct val="90000"/>
            </a:lnSpc>
            <a:spcBef>
              <a:spcPct val="0"/>
            </a:spcBef>
            <a:spcAft>
              <a:spcPct val="35000"/>
            </a:spcAft>
            <a:buNone/>
          </a:pPr>
          <a:r>
            <a:rPr lang="fr-FR" sz="2000" kern="1200" dirty="0">
              <a:latin typeface="Calibri"/>
              <a:ea typeface="+mn-ea"/>
              <a:cs typeface="+mn-cs"/>
            </a:rPr>
            <a:t>- Ne peuvent pas être comptabilisés comme BOE « reclassés », les agents reconnus inaptes dont le seul poste de travail a été aménagé. </a:t>
          </a:r>
        </a:p>
        <a:p>
          <a:pPr marL="0" lvl="0" indent="0" algn="just" defTabSz="1066800">
            <a:lnSpc>
              <a:spcPct val="90000"/>
            </a:lnSpc>
            <a:spcBef>
              <a:spcPct val="0"/>
            </a:spcBef>
            <a:spcAft>
              <a:spcPct val="35000"/>
            </a:spcAft>
            <a:buNone/>
          </a:pPr>
          <a:r>
            <a:rPr lang="fr-FR" sz="2000" kern="1200" dirty="0">
              <a:latin typeface="Calibri"/>
              <a:ea typeface="+mn-ea"/>
              <a:cs typeface="+mn-cs"/>
            </a:rPr>
            <a:t>- Les agents en temps partiel thérapeutique, en congé longue maladie ou en congé longue durée ne peuvent pas être comptabilisés dans les agents BOE « reclassés ».</a:t>
          </a:r>
        </a:p>
        <a:p>
          <a:pPr marL="0" lvl="0" indent="0" algn="just" defTabSz="1066800">
            <a:lnSpc>
              <a:spcPct val="90000"/>
            </a:lnSpc>
            <a:spcBef>
              <a:spcPct val="0"/>
            </a:spcBef>
            <a:spcAft>
              <a:spcPct val="35000"/>
            </a:spcAft>
            <a:buNone/>
          </a:pPr>
          <a:r>
            <a:rPr lang="fr-FR" sz="2000" kern="1200" dirty="0">
              <a:latin typeface="Calibri"/>
              <a:ea typeface="+mn-ea"/>
              <a:cs typeface="+mn-cs"/>
            </a:rPr>
            <a:t> - Les agents non titulaires reclassés peuvent être comptabilisés (obligation de reclassement en vertu d’un principe général du droit posé par un arrêt du Conseil d’Etat du 2 octobre 2002, Cci de Meurthe et Moselle).</a:t>
          </a:r>
        </a:p>
      </dsp:txBody>
      <dsp:txXfrm>
        <a:off x="189335" y="382546"/>
        <a:ext cx="7936273" cy="349988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2233"/>
          <a:ext cx="8315864" cy="267656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fr-FR" sz="2000" b="1" u="sng" kern="1200" dirty="0"/>
            <a:t>En vertu de l'article 1 du décret n°84-1051 </a:t>
          </a:r>
          <a:r>
            <a:rPr lang="fr-FR" sz="2000" kern="1200" dirty="0"/>
            <a:t>: Lorsqu'un fonctionnaire n'est plus en mesure d'exercer ses fonctions, de façon temporaire ou permanente, et si les nécessités du service ne permettent pas un aménagement des conditions de travail, l'administration, après avis du médecin de prévention, dans l'hypothèse où l'état de ce fonctionnaire n'a pas rendu nécessaire l'octroi d'un congé de maladie, ou du comité médical si un tel congé a été accordé, peut affecter ce fonctionnaire dans un emploi de son grade, dans lequel les conditions de service sont de nature à permettre à l'intéressé d'assurer les fonctions correspondantes.</a:t>
          </a:r>
        </a:p>
      </dsp:txBody>
      <dsp:txXfrm>
        <a:off x="130659" y="132892"/>
        <a:ext cx="8054546" cy="2415244"/>
      </dsp:txXfrm>
    </dsp:sp>
    <dsp:sp modelId="{0A065A47-9F58-4510-AD24-F7071178CA75}">
      <dsp:nvSpPr>
        <dsp:cNvPr id="0" name=""/>
        <dsp:cNvSpPr/>
      </dsp:nvSpPr>
      <dsp:spPr>
        <a:xfrm>
          <a:off x="0" y="2688987"/>
          <a:ext cx="8315864" cy="2119688"/>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Pièces justificatives pour le « changement d’affectation » </a:t>
          </a:r>
          <a:r>
            <a:rPr lang="fr-FR" sz="2000" b="1" kern="1200" dirty="0"/>
            <a:t> : </a:t>
          </a:r>
        </a:p>
        <a:p>
          <a:pPr marL="0" lvl="0" indent="0" algn="just" defTabSz="889000">
            <a:lnSpc>
              <a:spcPct val="90000"/>
            </a:lnSpc>
            <a:spcBef>
              <a:spcPct val="0"/>
            </a:spcBef>
            <a:spcAft>
              <a:spcPct val="35000"/>
            </a:spcAft>
            <a:buNone/>
          </a:pPr>
          <a:r>
            <a:rPr lang="fr-FR" sz="2000" b="0" kern="1200" dirty="0"/>
            <a:t>- Avis du médecin de prévention ou du comité médical reconnaissant l’inaptitude de l’agent </a:t>
          </a:r>
        </a:p>
        <a:p>
          <a:pPr marL="0" lvl="0" indent="0" algn="just" defTabSz="889000">
            <a:lnSpc>
              <a:spcPct val="90000"/>
            </a:lnSpc>
            <a:spcBef>
              <a:spcPct val="0"/>
            </a:spcBef>
            <a:spcAft>
              <a:spcPct val="35000"/>
            </a:spcAft>
            <a:buNone/>
          </a:pPr>
          <a:r>
            <a:rPr lang="fr-FR" sz="2000" b="0" kern="1200" dirty="0"/>
            <a:t>- Note de service, décision de l’autorité compétente ou attestation affectant l’agent à ses nouvelles fonctions du fait de son inaptitude.</a:t>
          </a:r>
          <a:endParaRPr lang="fr-FR" sz="1800" b="1" u="sng" kern="1200" dirty="0"/>
        </a:p>
      </dsp:txBody>
      <dsp:txXfrm>
        <a:off x="103475" y="2792462"/>
        <a:ext cx="8108914" cy="191273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2872"/>
          <a:ext cx="8665994" cy="3472793"/>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En vertu des articles 2 et suivants </a:t>
          </a:r>
          <a:r>
            <a:rPr lang="fr-FR" sz="1800" kern="1200" dirty="0"/>
            <a:t>: Lorsque l'état de santé d'un fonctionnaire territorial, sans lui interdire d'exercer toute activité, ne lui permet pas de remplir les fonctions correspondant aux emplois de son grade, l'autorité territoriale ou le président du Centre nationale de la fonction publique territoriale ou le président du centre de gestion, après avis du comité médical, propose à l'intéressé une période de préparation au reclassement en application de l'article 85-1 de la loi du 26 janvier 1984 susvisée. L’agent est informé de son droit à une période de préparation au reclassement dès la réception de l’avis du comité médical, par l’autorité territoriale dont il relève. La PPR débute à compter de la réception de l’avis du comité médical si l’agent est en fonction ou à compter de sa reprise de fonction si l’agent est en congé de maladie lors de la réception de cet avis. La PPR prend fin à la date de reclassement de l’agent au plus tard un an après la date à laquelle elle a débuté.</a:t>
          </a:r>
        </a:p>
      </dsp:txBody>
      <dsp:txXfrm>
        <a:off x="169528" y="172400"/>
        <a:ext cx="8326938" cy="3133737"/>
      </dsp:txXfrm>
    </dsp:sp>
    <dsp:sp modelId="{0A065A47-9F58-4510-AD24-F7071178CA75}">
      <dsp:nvSpPr>
        <dsp:cNvPr id="0" name=""/>
        <dsp:cNvSpPr/>
      </dsp:nvSpPr>
      <dsp:spPr>
        <a:xfrm>
          <a:off x="0" y="3482552"/>
          <a:ext cx="8665994" cy="170083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Pièce justificative pour le « reclassement statutaire »</a:t>
          </a:r>
          <a:r>
            <a:rPr lang="fr-FR" sz="1800" b="1" kern="1200" dirty="0"/>
            <a:t> : </a:t>
          </a:r>
          <a:r>
            <a:rPr lang="fr-FR" sz="1800" b="0" kern="1200" dirty="0"/>
            <a:t>Acte administratif prononçant le détachement ou le reclassement statutaire, avec en visa, l’avis favorable du comité médical ou de la commission de réforme ainsi que la demande de l’intéressé(e).</a:t>
          </a:r>
        </a:p>
        <a:p>
          <a:pPr marL="0" lvl="0" indent="0" algn="just" defTabSz="800100">
            <a:lnSpc>
              <a:spcPct val="90000"/>
            </a:lnSpc>
            <a:spcBef>
              <a:spcPct val="0"/>
            </a:spcBef>
            <a:spcAft>
              <a:spcPct val="35000"/>
            </a:spcAft>
            <a:buNone/>
          </a:pPr>
          <a:r>
            <a:rPr lang="fr-FR" sz="1800" b="1" u="sng" kern="1200"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kern="1200" dirty="0">
              <a:solidFill>
                <a:prstClr val="white"/>
              </a:solidFill>
              <a:latin typeface="Calibri"/>
              <a:ea typeface="+mn-ea"/>
              <a:cs typeface="+mn-cs"/>
            </a:rPr>
            <a:t> : </a:t>
          </a:r>
          <a:r>
            <a:rPr lang="fr-FR" sz="1800" b="0" kern="1200" dirty="0"/>
            <a:t>Avis du comité médical et convention signée entre l’employeur et l’agent.</a:t>
          </a:r>
        </a:p>
      </dsp:txBody>
      <dsp:txXfrm>
        <a:off x="83028" y="3565580"/>
        <a:ext cx="8499938" cy="153477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2281"/>
          <a:ext cx="8498538" cy="312050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En vertu de l'article 1 du décret n°85-1054</a:t>
          </a:r>
          <a:r>
            <a:rPr lang="fr-FR" sz="1800" b="0" u="none" kern="1200" dirty="0"/>
            <a:t> </a:t>
          </a:r>
          <a:r>
            <a:rPr lang="fr-FR" sz="1800" kern="1200" dirty="0"/>
            <a:t>: Lorsque l'état physique d'un fonctionnaire territorial ne lui permet plus d'exercer normalement ses fonctions et que les nécessités du service ne permettent pas d'aménager ses conditions de travail, le fonctionnaire peut être affecté dans un autre emploi de son grade après avis de la commission administrative paritaire. L'autorité territoriale procède à cette affectation après avis du service de médecine professionnelle et de prévention, dans l'hypothèse où l'état de ce fonctionnaire n'a pas rendu nécessaire l'octroi d'un congé de maladie, ou du comité médical si un tel congé a été accordé. Cette affectation est prononcée sur proposition du centre national de la fonction publique territoriale ou du centre de gestion lorsque la collectivité ou l'établissement y est affilié.</a:t>
          </a:r>
        </a:p>
      </dsp:txBody>
      <dsp:txXfrm>
        <a:off x="152331" y="154612"/>
        <a:ext cx="8193876" cy="2815845"/>
      </dsp:txXfrm>
    </dsp:sp>
    <dsp:sp modelId="{0A065A47-9F58-4510-AD24-F7071178CA75}">
      <dsp:nvSpPr>
        <dsp:cNvPr id="0" name=""/>
        <dsp:cNvSpPr/>
      </dsp:nvSpPr>
      <dsp:spPr>
        <a:xfrm>
          <a:off x="0" y="3132400"/>
          <a:ext cx="8498538" cy="196788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100000"/>
            </a:lnSpc>
            <a:spcBef>
              <a:spcPct val="0"/>
            </a:spcBef>
            <a:spcAft>
              <a:spcPts val="0"/>
            </a:spcAft>
            <a:buNone/>
          </a:pPr>
          <a:r>
            <a:rPr lang="fr-FR" sz="1800" b="1" u="sng" kern="1200" dirty="0">
              <a:effectLst>
                <a:outerShdw blurRad="38100" dist="38100" dir="2700000" algn="tl">
                  <a:srgbClr val="000000">
                    <a:alpha val="43137"/>
                  </a:srgbClr>
                </a:outerShdw>
              </a:effectLst>
            </a:rPr>
            <a:t>Pièces justificatives pour le « changement d’affectation » </a:t>
          </a:r>
          <a:r>
            <a:rPr lang="fr-FR" sz="1800" b="1" kern="1200" dirty="0"/>
            <a:t> : </a:t>
          </a:r>
        </a:p>
        <a:p>
          <a:pPr marL="0" lvl="0" indent="0" algn="just" defTabSz="800100">
            <a:lnSpc>
              <a:spcPct val="100000"/>
            </a:lnSpc>
            <a:spcBef>
              <a:spcPct val="0"/>
            </a:spcBef>
            <a:spcAft>
              <a:spcPts val="0"/>
            </a:spcAft>
            <a:buNone/>
          </a:pPr>
          <a:r>
            <a:rPr lang="fr-FR" sz="1800" b="0" kern="1200" dirty="0"/>
            <a:t>- Avis du service de médecine professionnelle et de prévention ou du comité médical reconnaissant l’inaptitude de l’agent </a:t>
          </a:r>
        </a:p>
        <a:p>
          <a:pPr marL="0" lvl="0" indent="0" algn="just" defTabSz="800100">
            <a:lnSpc>
              <a:spcPct val="100000"/>
            </a:lnSpc>
            <a:spcBef>
              <a:spcPct val="0"/>
            </a:spcBef>
            <a:spcAft>
              <a:spcPts val="0"/>
            </a:spcAft>
            <a:buNone/>
          </a:pPr>
          <a:r>
            <a:rPr lang="fr-FR" sz="1800" b="0" kern="1200" dirty="0"/>
            <a:t>- Avis de la Commission Administrative Paritaire (CAP) </a:t>
          </a:r>
          <a:r>
            <a:rPr lang="fr-FR" sz="1800" b="1" u="sng" kern="1200" dirty="0"/>
            <a:t>uniquement pour les changements d’affectation antérieurs au 1</a:t>
          </a:r>
          <a:r>
            <a:rPr lang="fr-FR" sz="1800" b="1" u="sng" kern="1200" baseline="30000" dirty="0"/>
            <a:t>er</a:t>
          </a:r>
          <a:r>
            <a:rPr lang="fr-FR" sz="1800" b="1" u="sng" kern="1200" dirty="0"/>
            <a:t> janvier 2021</a:t>
          </a:r>
        </a:p>
        <a:p>
          <a:pPr marL="0" lvl="0" indent="0" algn="just" defTabSz="800100">
            <a:lnSpc>
              <a:spcPct val="100000"/>
            </a:lnSpc>
            <a:spcBef>
              <a:spcPct val="0"/>
            </a:spcBef>
            <a:spcAft>
              <a:spcPts val="0"/>
            </a:spcAft>
            <a:buNone/>
          </a:pPr>
          <a:r>
            <a:rPr lang="fr-FR" sz="1800" b="0" kern="1200" dirty="0"/>
            <a:t>- Note de service, décision de l’autorité compétente ou attestation affectant l’agent à ses nouvelles fonctions du fait de son inaptitude.</a:t>
          </a:r>
          <a:endParaRPr lang="fr-FR" sz="1600" b="1" u="sng" kern="1200" dirty="0"/>
        </a:p>
      </dsp:txBody>
      <dsp:txXfrm>
        <a:off x="96064" y="3228464"/>
        <a:ext cx="8306410" cy="177576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1892"/>
          <a:ext cx="8665994" cy="343370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En vertu des articles 2 et suivants du décret n°85-1054 </a:t>
          </a:r>
          <a:r>
            <a:rPr lang="fr-FR" sz="1800" kern="1200" dirty="0"/>
            <a:t>: Lorsque l'état de santé d'un fonctionnaire territorial, sans lui interdire d'exercer toute activité, ne lui permet pas de remplir les fonctions correspondant aux emplois de son grade, l'autorité territoriale ou le président du Centre nationale de la fonction publique territoriale ou le président du centre de gestion, après avis du comité médical, propose à l'intéressé une période de préparation au reclassement en application de l'article 85-1 de la loi du 26 janvier 1984 susvisée. L’agent est informé de son droit à une période de préparation au reclassement dès la réception de l’avis du comité médical, par l’autorité territoriale dont il relève. La PPR débute à compter de la réception de l’avis du comité médical si l’agent est en fonction ou à compter de sa reprise de fonction si l’agent est en congé de maladie lors de la réception de cet avis. La PPR prend fin à la date de reclassement de l’agent au plus tard un an après la date à laquelle elle a débuté.</a:t>
          </a:r>
        </a:p>
      </dsp:txBody>
      <dsp:txXfrm>
        <a:off x="167620" y="169512"/>
        <a:ext cx="8330754" cy="3098468"/>
      </dsp:txXfrm>
    </dsp:sp>
    <dsp:sp modelId="{0A065A47-9F58-4510-AD24-F7071178CA75}">
      <dsp:nvSpPr>
        <dsp:cNvPr id="0" name=""/>
        <dsp:cNvSpPr/>
      </dsp:nvSpPr>
      <dsp:spPr>
        <a:xfrm>
          <a:off x="0" y="3442651"/>
          <a:ext cx="8665994" cy="174171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Pièce justificative pour le « reclassement statutaire »</a:t>
          </a:r>
          <a:r>
            <a:rPr lang="fr-FR" sz="1800" b="1" kern="1200" dirty="0"/>
            <a:t> : </a:t>
          </a:r>
          <a:r>
            <a:rPr lang="fr-FR" sz="1800" b="0" kern="1200" dirty="0"/>
            <a:t>Acte administratif prononçant le détachement ou le reclassement statutaire, avec en visa, l’avis favorable du comité médical ou de la commission de réforme ainsi que la demande de l’intéressé(e).</a:t>
          </a:r>
        </a:p>
        <a:p>
          <a:pPr marL="0" lvl="0" indent="0" algn="just" defTabSz="800100">
            <a:lnSpc>
              <a:spcPct val="90000"/>
            </a:lnSpc>
            <a:spcBef>
              <a:spcPct val="0"/>
            </a:spcBef>
            <a:spcAft>
              <a:spcPct val="35000"/>
            </a:spcAft>
            <a:buNone/>
          </a:pPr>
          <a:r>
            <a:rPr lang="fr-FR" sz="1800" b="1" u="sng" kern="1200"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kern="1200" dirty="0">
              <a:solidFill>
                <a:prstClr val="white"/>
              </a:solidFill>
              <a:latin typeface="Calibri"/>
              <a:ea typeface="+mn-ea"/>
              <a:cs typeface="+mn-cs"/>
            </a:rPr>
            <a:t> : </a:t>
          </a:r>
          <a:r>
            <a:rPr lang="fr-FR" sz="1800" b="0" kern="1200" dirty="0"/>
            <a:t>Avis du comité médical et convention signée entre l’employeur et l’agent.</a:t>
          </a:r>
        </a:p>
      </dsp:txBody>
      <dsp:txXfrm>
        <a:off x="85023" y="3527674"/>
        <a:ext cx="8495948" cy="157166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360653"/>
          <a:ext cx="8665994" cy="248026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Pour les sapeurs-pompiers professionnels, en application du décret n° 2005-372 </a:t>
          </a:r>
          <a:r>
            <a:rPr lang="fr-FR" sz="1800" kern="1200" dirty="0"/>
            <a:t>: </a:t>
          </a:r>
        </a:p>
        <a:p>
          <a:pPr marL="0" lvl="0" indent="0" algn="just" defTabSz="800100">
            <a:lnSpc>
              <a:spcPct val="90000"/>
            </a:lnSpc>
            <a:spcBef>
              <a:spcPct val="0"/>
            </a:spcBef>
            <a:spcAft>
              <a:spcPct val="35000"/>
            </a:spcAft>
            <a:buNone/>
          </a:pPr>
          <a:r>
            <a:rPr lang="fr-FR" sz="1800" kern="1200" dirty="0"/>
            <a:t>- En vertu de l'article 4 1°) : Par courrier en date du 23 décembre 2009 de la DGCL adressé au Directeur du Fonds, peuvent être pris en compte, les sapeurs-pompiers âgés d’au moins cinquante ans qui rencontrent des difficultés incompatibles avec l’exercice des fonctions et bénéficiant d’une affectation non opérationnelle. </a:t>
          </a:r>
        </a:p>
        <a:p>
          <a:pPr marL="0" lvl="0" indent="0" defTabSz="800100">
            <a:lnSpc>
              <a:spcPct val="90000"/>
            </a:lnSpc>
            <a:spcBef>
              <a:spcPct val="0"/>
            </a:spcBef>
            <a:spcAft>
              <a:spcPct val="35000"/>
            </a:spcAft>
            <a:buNone/>
          </a:pPr>
          <a:r>
            <a:rPr lang="fr-FR" sz="1800" kern="1200" dirty="0"/>
            <a:t>- En vertu de l'article 4 2°) : le sapeur-pompier professionnel à qui a été proposé, et qui a accepté, un reclassement pour raison opérationnelle.</a:t>
          </a:r>
        </a:p>
      </dsp:txBody>
      <dsp:txXfrm>
        <a:off x="121077" y="481730"/>
        <a:ext cx="8423840" cy="2238114"/>
      </dsp:txXfrm>
    </dsp:sp>
    <dsp:sp modelId="{0A065A47-9F58-4510-AD24-F7071178CA75}">
      <dsp:nvSpPr>
        <dsp:cNvPr id="0" name=""/>
        <dsp:cNvSpPr/>
      </dsp:nvSpPr>
      <dsp:spPr>
        <a:xfrm>
          <a:off x="0" y="3028121"/>
          <a:ext cx="8665994" cy="121088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Pièce justificative pour les sapeurs-pompiers professionnels reclassés</a:t>
          </a:r>
          <a:r>
            <a:rPr lang="fr-FR" sz="1800" b="1" kern="1200" dirty="0"/>
            <a:t> : </a:t>
          </a:r>
          <a:r>
            <a:rPr lang="fr-FR" sz="1800" b="0" kern="1200" dirty="0"/>
            <a:t>Acte administratif prononçant l’affectation sur une affectation non opérationnelle ou un reclassement pour raison opérationnelle.</a:t>
          </a:r>
        </a:p>
      </dsp:txBody>
      <dsp:txXfrm>
        <a:off x="59110" y="3087231"/>
        <a:ext cx="8547774" cy="109266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126638"/>
          <a:ext cx="8498538" cy="257581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En vertu de l'article 1 du décret n°89-376</a:t>
          </a:r>
          <a:r>
            <a:rPr lang="fr-FR" sz="1800" b="0" u="none" kern="1200" dirty="0"/>
            <a:t> </a:t>
          </a:r>
          <a:r>
            <a:rPr lang="fr-FR" sz="1800" kern="1200" dirty="0"/>
            <a:t>: Lorsqu'un fonctionnaire n'est plus en mesure d'exercer ses fonctions, de façon temporaire ou permanente, et si les nécessités du service ne permettent pas un aménagement des conditions de travail, l'autorité investie du pouvoir de nomination, après avis du médecin du travail, dans l'hypothèse où l'état du fonctionnaire n'a pas nécessité l'octroi d'un congé de maladie, ou du comité médical, si un tel congé a été accordé, peut affecter ce fonctionnaire dans un poste de travail correspondant à son grade dans lequel les conditions de service sont de nature à permettre à l'intéressé d'assurer ses fonctions.</a:t>
          </a:r>
        </a:p>
      </dsp:txBody>
      <dsp:txXfrm>
        <a:off x="125741" y="252379"/>
        <a:ext cx="8247056" cy="2324336"/>
      </dsp:txXfrm>
    </dsp:sp>
    <dsp:sp modelId="{0A065A47-9F58-4510-AD24-F7071178CA75}">
      <dsp:nvSpPr>
        <dsp:cNvPr id="0" name=""/>
        <dsp:cNvSpPr/>
      </dsp:nvSpPr>
      <dsp:spPr>
        <a:xfrm>
          <a:off x="0" y="2889656"/>
          <a:ext cx="8498538" cy="170126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100000"/>
            </a:lnSpc>
            <a:spcBef>
              <a:spcPct val="0"/>
            </a:spcBef>
            <a:spcAft>
              <a:spcPts val="0"/>
            </a:spcAft>
            <a:buNone/>
          </a:pPr>
          <a:r>
            <a:rPr lang="fr-FR" sz="1800" b="1" u="sng" kern="1200" dirty="0">
              <a:effectLst>
                <a:outerShdw blurRad="38100" dist="38100" dir="2700000" algn="tl">
                  <a:srgbClr val="000000">
                    <a:alpha val="43137"/>
                  </a:srgbClr>
                </a:outerShdw>
              </a:effectLst>
            </a:rPr>
            <a:t>Pièces justificatives pour le « changement d’affectation » </a:t>
          </a:r>
          <a:r>
            <a:rPr lang="fr-FR" sz="1800" b="1" kern="1200" dirty="0"/>
            <a:t> : </a:t>
          </a:r>
        </a:p>
        <a:p>
          <a:pPr marL="0" lvl="0" indent="0" algn="just" defTabSz="800100">
            <a:lnSpc>
              <a:spcPct val="100000"/>
            </a:lnSpc>
            <a:spcBef>
              <a:spcPct val="0"/>
            </a:spcBef>
            <a:spcAft>
              <a:spcPts val="0"/>
            </a:spcAft>
            <a:buNone/>
          </a:pPr>
          <a:r>
            <a:rPr lang="fr-FR" sz="1800" b="0" kern="1200" dirty="0"/>
            <a:t>- Avis du médecin du travail ou du comité médical reconnaissant l’inaptitude de l’agent </a:t>
          </a:r>
        </a:p>
        <a:p>
          <a:pPr marL="0" lvl="0" indent="0" algn="just" defTabSz="800100">
            <a:lnSpc>
              <a:spcPct val="100000"/>
            </a:lnSpc>
            <a:spcBef>
              <a:spcPct val="0"/>
            </a:spcBef>
            <a:spcAft>
              <a:spcPts val="0"/>
            </a:spcAft>
            <a:buNone/>
          </a:pPr>
          <a:r>
            <a:rPr lang="fr-FR" sz="1800" b="0" kern="1200" dirty="0"/>
            <a:t>- Note de service, décision de l’autorité compétente ou attestation affectant l’agent à ses nouvelles fonctions du fait de son inaptitude.</a:t>
          </a:r>
          <a:endParaRPr lang="fr-FR" sz="1600" b="1" u="sng" kern="1200" dirty="0"/>
        </a:p>
      </dsp:txBody>
      <dsp:txXfrm>
        <a:off x="83049" y="2972705"/>
        <a:ext cx="8332440" cy="153516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185296"/>
          <a:ext cx="8665994" cy="225507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t>En vertu des articles 2 et suivants du décret n°89-376</a:t>
          </a:r>
          <a:r>
            <a:rPr lang="fr-FR" sz="1800" b="1" u="none" kern="1200" dirty="0"/>
            <a:t> </a:t>
          </a:r>
          <a:r>
            <a:rPr lang="fr-FR" sz="1800" kern="1200" dirty="0"/>
            <a:t>: Dans le cas où l'état physique d'un fonctionnaire, sans lui interdire d'exercer toute activité, ne lui permet pas de remplir les fonctions correspondant aux emplois de son grade, l'intéressé peut présenter une demande de reclassement dans un emploi relevant d'un autre grade de son corps ou dans un emploi relevant d'un autre corps. L'autorité investie du pouvoir de nomination recueille l'avis du comité médical départemental.</a:t>
          </a:r>
        </a:p>
      </dsp:txBody>
      <dsp:txXfrm>
        <a:off x="110084" y="295380"/>
        <a:ext cx="8445826" cy="2034909"/>
      </dsp:txXfrm>
    </dsp:sp>
    <dsp:sp modelId="{0A065A47-9F58-4510-AD24-F7071178CA75}">
      <dsp:nvSpPr>
        <dsp:cNvPr id="0" name=""/>
        <dsp:cNvSpPr/>
      </dsp:nvSpPr>
      <dsp:spPr>
        <a:xfrm>
          <a:off x="0" y="2624694"/>
          <a:ext cx="8665994" cy="202807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just"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Pièce justificative pour le « reclassement statutaire »</a:t>
          </a:r>
          <a:r>
            <a:rPr lang="fr-FR" sz="1800" b="1" kern="1200" dirty="0"/>
            <a:t> : </a:t>
          </a:r>
          <a:r>
            <a:rPr lang="fr-FR" sz="1800" b="0" kern="1200" dirty="0"/>
            <a:t>Acte administratif prononçant le détachement ou le reclassement statutaire, avec en visa, l’avis favorable du comité médical ou de la commission de réforme ainsi que la demande de l’intéressé(e).</a:t>
          </a:r>
        </a:p>
        <a:p>
          <a:pPr marL="0" lvl="0" indent="0" algn="just" defTabSz="800100">
            <a:lnSpc>
              <a:spcPct val="90000"/>
            </a:lnSpc>
            <a:spcBef>
              <a:spcPct val="0"/>
            </a:spcBef>
            <a:spcAft>
              <a:spcPct val="35000"/>
            </a:spcAft>
            <a:buNone/>
          </a:pPr>
          <a:r>
            <a:rPr lang="fr-FR" sz="1800" b="1" u="sng" kern="1200" dirty="0">
              <a:solidFill>
                <a:prstClr val="white"/>
              </a:solidFill>
              <a:effectLst>
                <a:outerShdw blurRad="38100" dist="38100" dir="2700000" algn="tl">
                  <a:srgbClr val="000000">
                    <a:alpha val="43137"/>
                  </a:srgbClr>
                </a:outerShdw>
              </a:effectLst>
              <a:latin typeface="Calibri"/>
              <a:ea typeface="+mn-ea"/>
              <a:cs typeface="+mn-cs"/>
            </a:rPr>
            <a:t>Pièce justificative pour la Période de Préparation au Reclassement (PPR)</a:t>
          </a:r>
          <a:r>
            <a:rPr lang="fr-FR" sz="1800" b="0" kern="1200" dirty="0">
              <a:solidFill>
                <a:prstClr val="white"/>
              </a:solidFill>
              <a:latin typeface="Calibri"/>
              <a:ea typeface="+mn-ea"/>
              <a:cs typeface="+mn-cs"/>
            </a:rPr>
            <a:t> : </a:t>
          </a:r>
          <a:r>
            <a:rPr lang="fr-FR" sz="1800" b="0" kern="1200" dirty="0"/>
            <a:t>Avis du comité médical et convention signée entre l’employeur et l’agent.</a:t>
          </a:r>
        </a:p>
        <a:p>
          <a:pPr marL="0" lvl="0" indent="0" algn="just" defTabSz="800100">
            <a:lnSpc>
              <a:spcPct val="90000"/>
            </a:lnSpc>
            <a:spcBef>
              <a:spcPct val="0"/>
            </a:spcBef>
            <a:spcAft>
              <a:spcPct val="35000"/>
            </a:spcAft>
            <a:buNone/>
          </a:pPr>
          <a:endParaRPr lang="fr-FR" sz="1800" b="0" kern="1200" dirty="0"/>
        </a:p>
      </dsp:txBody>
      <dsp:txXfrm>
        <a:off x="99002" y="2723696"/>
        <a:ext cx="8467990" cy="18300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2110"/>
          <a:ext cx="8315864" cy="57124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travailleurs reconnus handicapés par la CDAPH</a:t>
          </a:r>
          <a:r>
            <a:rPr lang="fr-FR" sz="1800" kern="1200" dirty="0"/>
            <a:t>.</a:t>
          </a:r>
        </a:p>
      </dsp:txBody>
      <dsp:txXfrm>
        <a:off x="27886" y="29996"/>
        <a:ext cx="8260092" cy="515470"/>
      </dsp:txXfrm>
    </dsp:sp>
    <dsp:sp modelId="{0589167A-B50A-4745-B153-212671E8152D}">
      <dsp:nvSpPr>
        <dsp:cNvPr id="0" name=""/>
        <dsp:cNvSpPr/>
      </dsp:nvSpPr>
      <dsp:spPr>
        <a:xfrm>
          <a:off x="0" y="580461"/>
          <a:ext cx="8315864" cy="1441565"/>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Précision</a:t>
          </a:r>
          <a:r>
            <a:rPr lang="fr-FR" sz="1800" kern="1200" dirty="0"/>
            <a:t> :</a:t>
          </a:r>
        </a:p>
        <a:p>
          <a:pPr marL="0" lvl="0" indent="0" algn="l" defTabSz="800100">
            <a:lnSpc>
              <a:spcPct val="90000"/>
            </a:lnSpc>
            <a:spcBef>
              <a:spcPct val="0"/>
            </a:spcBef>
            <a:spcAft>
              <a:spcPct val="35000"/>
            </a:spcAft>
            <a:buNone/>
          </a:pPr>
          <a:r>
            <a:rPr lang="fr-FR" sz="1800" kern="1200" dirty="0"/>
            <a:t>L’orientation vers un établissement ou un service d’aide par le travail, vers le marché du travail ou vers un centre de rééducation professionnelle vaut reconnaissance de la qualité de travailleur handicapé (Article L 5213-2).</a:t>
          </a:r>
        </a:p>
      </dsp:txBody>
      <dsp:txXfrm>
        <a:off x="70371" y="650832"/>
        <a:ext cx="8175122" cy="1300823"/>
      </dsp:txXfrm>
    </dsp:sp>
    <dsp:sp modelId="{0A065A47-9F58-4510-AD24-F7071178CA75}">
      <dsp:nvSpPr>
        <dsp:cNvPr id="0" name=""/>
        <dsp:cNvSpPr/>
      </dsp:nvSpPr>
      <dsp:spPr>
        <a:xfrm>
          <a:off x="0" y="2029134"/>
          <a:ext cx="8315864" cy="343445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u="sng" kern="1200" dirty="0">
              <a:effectLst>
                <a:outerShdw blurRad="38100" dist="38100" dir="2700000" algn="tl">
                  <a:srgbClr val="000000">
                    <a:alpha val="43137"/>
                  </a:srgbClr>
                </a:outerShdw>
              </a:effectLst>
            </a:rPr>
            <a:t>Pièce justificative</a:t>
          </a:r>
          <a:r>
            <a:rPr lang="fr-FR" sz="1800" b="1" kern="1200" dirty="0"/>
            <a:t> : </a:t>
          </a:r>
        </a:p>
        <a:p>
          <a:pPr marL="0" lvl="0" indent="0" algn="l" defTabSz="800100">
            <a:lnSpc>
              <a:spcPct val="90000"/>
            </a:lnSpc>
            <a:spcBef>
              <a:spcPct val="0"/>
            </a:spcBef>
            <a:spcAft>
              <a:spcPct val="35000"/>
            </a:spcAft>
            <a:buNone/>
          </a:pPr>
          <a:r>
            <a:rPr lang="fr-FR" sz="1800" b="0" kern="1200" dirty="0"/>
            <a:t>- Photocopie de la reconnaissance de la qualité de travailleur handicapé (RQTH) par la CDAPH</a:t>
          </a:r>
        </a:p>
        <a:p>
          <a:pPr marL="0" lvl="0" indent="0" algn="l" defTabSz="800100">
            <a:lnSpc>
              <a:spcPct val="90000"/>
            </a:lnSpc>
            <a:spcBef>
              <a:spcPct val="0"/>
            </a:spcBef>
            <a:spcAft>
              <a:spcPct val="35000"/>
            </a:spcAft>
            <a:buNone/>
          </a:pPr>
          <a:r>
            <a:rPr lang="fr-FR" sz="2000" b="1" kern="1200" dirty="0">
              <a:effectLst>
                <a:outerShdw blurRad="38100" dist="38100" dir="2700000" algn="tl">
                  <a:srgbClr val="000000">
                    <a:alpha val="43137"/>
                  </a:srgbClr>
                </a:outerShdw>
              </a:effectLst>
            </a:rPr>
            <a:t>	</a:t>
          </a:r>
          <a:r>
            <a:rPr lang="fr-FR" sz="1600" b="1" kern="1200" dirty="0">
              <a:effectLst>
                <a:outerShdw blurRad="38100" dist="38100" dir="2700000" algn="tl">
                  <a:srgbClr val="000000">
                    <a:alpha val="43137"/>
                  </a:srgbClr>
                </a:outerShdw>
              </a:effectLst>
            </a:rPr>
            <a:t>OU</a:t>
          </a:r>
        </a:p>
        <a:p>
          <a:pPr marL="0" lvl="0" indent="0" algn="l" defTabSz="800100">
            <a:lnSpc>
              <a:spcPct val="90000"/>
            </a:lnSpc>
            <a:spcBef>
              <a:spcPct val="0"/>
            </a:spcBef>
            <a:spcAft>
              <a:spcPct val="35000"/>
            </a:spcAft>
            <a:buNone/>
          </a:pPr>
          <a:r>
            <a:rPr lang="fr-FR" sz="1800" b="0" kern="1200" dirty="0"/>
            <a:t>- Attestation :</a:t>
          </a:r>
        </a:p>
        <a:p>
          <a:pPr marL="0" lvl="0" indent="0" algn="l" defTabSz="800100">
            <a:lnSpc>
              <a:spcPct val="90000"/>
            </a:lnSpc>
            <a:spcBef>
              <a:spcPct val="0"/>
            </a:spcBef>
            <a:spcAft>
              <a:spcPct val="35000"/>
            </a:spcAft>
            <a:buNone/>
          </a:pPr>
          <a:r>
            <a:rPr lang="fr-FR" sz="1800" b="0" kern="1200" dirty="0">
              <a:solidFill>
                <a:prstClr val="white"/>
              </a:solidFill>
              <a:latin typeface="Calibri"/>
              <a:ea typeface="+mn-ea"/>
              <a:cs typeface="+mn-cs"/>
            </a:rPr>
            <a:t>	- </a:t>
          </a:r>
          <a:r>
            <a:rPr lang="fr-FR" sz="1800" b="0" kern="1200" dirty="0"/>
            <a:t>du ministre de la Défense ou du ministre de l’Intérieur pour les militaires 	de la gendarmerie nationale.</a:t>
          </a:r>
        </a:p>
        <a:p>
          <a:pPr marL="0" lvl="0" indent="0" algn="l" defTabSz="800100">
            <a:lnSpc>
              <a:spcPct val="90000"/>
            </a:lnSpc>
            <a:spcBef>
              <a:spcPct val="0"/>
            </a:spcBef>
            <a:spcAft>
              <a:spcPct val="35000"/>
            </a:spcAft>
            <a:buNone/>
          </a:pPr>
          <a:r>
            <a:rPr lang="fr-FR" sz="1800" b="0" kern="1200" dirty="0">
              <a:solidFill>
                <a:prstClr val="white"/>
              </a:solidFill>
              <a:latin typeface="Calibri"/>
              <a:ea typeface="+mn-ea"/>
              <a:cs typeface="+mn-cs"/>
            </a:rPr>
            <a:t>	- de la Caisse d’assurance maladie</a:t>
          </a:r>
        </a:p>
        <a:p>
          <a:pPr marL="0" lvl="0" indent="0" algn="l" defTabSz="800100">
            <a:lnSpc>
              <a:spcPct val="90000"/>
            </a:lnSpc>
            <a:spcBef>
              <a:spcPct val="0"/>
            </a:spcBef>
            <a:spcAft>
              <a:spcPct val="35000"/>
            </a:spcAft>
            <a:buNone/>
          </a:pPr>
          <a:r>
            <a:rPr lang="fr-FR" sz="1800" b="0" kern="1200" dirty="0"/>
            <a:t>	- de la mutualité sociale agricole, </a:t>
          </a:r>
        </a:p>
        <a:p>
          <a:pPr marL="0" lvl="0" indent="0" algn="l" defTabSz="800100">
            <a:lnSpc>
              <a:spcPct val="90000"/>
            </a:lnSpc>
            <a:spcBef>
              <a:spcPct val="0"/>
            </a:spcBef>
            <a:spcAft>
              <a:spcPct val="35000"/>
            </a:spcAft>
            <a:buNone/>
          </a:pPr>
          <a:r>
            <a:rPr lang="fr-FR" sz="1800" b="0" kern="1200" dirty="0"/>
            <a:t>	</a:t>
          </a:r>
        </a:p>
      </dsp:txBody>
      <dsp:txXfrm>
        <a:off x="167656" y="2196790"/>
        <a:ext cx="7980552" cy="3099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8355"/>
          <a:ext cx="8315864" cy="199302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fr-FR" sz="2000" kern="1200" dirty="0"/>
            <a:t>Peuvent être comptabilisés les victimes d'accidents du travail ou de maladies professionnelles ayant entraîné une </a:t>
          </a:r>
          <a:r>
            <a:rPr lang="fr-FR" sz="2000" b="1" kern="1200" dirty="0"/>
            <a:t>incapacité permanente au moins égale à 10 %</a:t>
          </a:r>
          <a:r>
            <a:rPr lang="fr-FR" sz="2000" kern="1200" dirty="0"/>
            <a:t> </a:t>
          </a:r>
          <a:r>
            <a:rPr lang="fr-FR" sz="2000" b="1" u="sng" kern="1200" dirty="0">
              <a:effectLst>
                <a:outerShdw blurRad="38100" dist="38100" dir="2700000" algn="tl">
                  <a:srgbClr val="000000">
                    <a:alpha val="43137"/>
                  </a:srgbClr>
                </a:outerShdw>
              </a:effectLst>
            </a:rPr>
            <a:t>et</a:t>
          </a:r>
          <a:r>
            <a:rPr lang="fr-FR" sz="2000" kern="1200" dirty="0"/>
            <a:t> </a:t>
          </a:r>
          <a:r>
            <a:rPr lang="fr-FR" sz="2000" b="1" kern="1200" dirty="0"/>
            <a:t>titulaires d'une rente</a:t>
          </a:r>
          <a:r>
            <a:rPr lang="fr-FR" sz="2000" kern="1200" dirty="0"/>
            <a:t> attribuée au titre du régime général de sécurité sociale ou de tout autre régime de protection sociale obligatoire.</a:t>
          </a:r>
        </a:p>
      </dsp:txBody>
      <dsp:txXfrm>
        <a:off x="97291" y="105646"/>
        <a:ext cx="8121282" cy="1798440"/>
      </dsp:txXfrm>
    </dsp:sp>
    <dsp:sp modelId="{0589167A-B50A-4745-B153-212671E8152D}">
      <dsp:nvSpPr>
        <dsp:cNvPr id="0" name=""/>
        <dsp:cNvSpPr/>
      </dsp:nvSpPr>
      <dsp:spPr>
        <a:xfrm>
          <a:off x="0" y="2128097"/>
          <a:ext cx="8315864" cy="1174507"/>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Précision</a:t>
          </a:r>
          <a:r>
            <a:rPr lang="fr-FR" sz="2000" kern="1200" dirty="0"/>
            <a:t> :</a:t>
          </a:r>
        </a:p>
        <a:p>
          <a:pPr marL="0" lvl="0" indent="0" algn="l" defTabSz="889000">
            <a:lnSpc>
              <a:spcPct val="90000"/>
            </a:lnSpc>
            <a:spcBef>
              <a:spcPct val="0"/>
            </a:spcBef>
            <a:spcAft>
              <a:spcPct val="35000"/>
            </a:spcAft>
            <a:buNone/>
          </a:pPr>
          <a:r>
            <a:rPr lang="fr-FR" sz="2000" kern="1200" dirty="0"/>
            <a:t>La date d'attribution de la rente vaut début de validité</a:t>
          </a:r>
          <a:r>
            <a:rPr lang="fr-FR" sz="1800" kern="1200" dirty="0"/>
            <a:t>.</a:t>
          </a:r>
        </a:p>
      </dsp:txBody>
      <dsp:txXfrm>
        <a:off x="57335" y="2185432"/>
        <a:ext cx="8201194" cy="1059837"/>
      </dsp:txXfrm>
    </dsp:sp>
    <dsp:sp modelId="{0A065A47-9F58-4510-AD24-F7071178CA75}">
      <dsp:nvSpPr>
        <dsp:cNvPr id="0" name=""/>
        <dsp:cNvSpPr/>
      </dsp:nvSpPr>
      <dsp:spPr>
        <a:xfrm>
          <a:off x="0" y="3429324"/>
          <a:ext cx="8315864" cy="1373229"/>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du titre justifiant de la rente et du taux d’incapacité.</a:t>
          </a:r>
        </a:p>
      </dsp:txBody>
      <dsp:txXfrm>
        <a:off x="67036" y="3496360"/>
        <a:ext cx="8181792" cy="12391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2369"/>
          <a:ext cx="8315864" cy="21204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titulaires d'une pension d'invalidité attribuée au titre du régime général de sécurité sociale, de tout autre régime de protection sociale obligatoire ou au titre des dispositions régissant les agents publics à condition que l'invalidité des intéressés réduise au moins des deux tiers leur capacité de travail ou de gain.</a:t>
          </a:r>
        </a:p>
      </dsp:txBody>
      <dsp:txXfrm>
        <a:off x="103514" y="105883"/>
        <a:ext cx="8108836" cy="1913459"/>
      </dsp:txXfrm>
    </dsp:sp>
    <dsp:sp modelId="{0589167A-B50A-4745-B153-212671E8152D}">
      <dsp:nvSpPr>
        <dsp:cNvPr id="0" name=""/>
        <dsp:cNvSpPr/>
      </dsp:nvSpPr>
      <dsp:spPr>
        <a:xfrm>
          <a:off x="0" y="2132770"/>
          <a:ext cx="8315864" cy="122896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Précision</a:t>
          </a:r>
          <a:r>
            <a:rPr lang="fr-FR" sz="2000" kern="1200" dirty="0"/>
            <a:t> :</a:t>
          </a:r>
        </a:p>
        <a:p>
          <a:pPr marL="0" lvl="0" indent="0" algn="l" defTabSz="889000">
            <a:lnSpc>
              <a:spcPct val="90000"/>
            </a:lnSpc>
            <a:spcBef>
              <a:spcPct val="0"/>
            </a:spcBef>
            <a:spcAft>
              <a:spcPct val="35000"/>
            </a:spcAft>
            <a:buNone/>
          </a:pPr>
          <a:r>
            <a:rPr lang="fr-FR" sz="2000" kern="1200" dirty="0"/>
            <a:t>La date d'attribution de la rente vaut début de validité.</a:t>
          </a:r>
        </a:p>
      </dsp:txBody>
      <dsp:txXfrm>
        <a:off x="59993" y="2192763"/>
        <a:ext cx="8195878" cy="1108974"/>
      </dsp:txXfrm>
    </dsp:sp>
    <dsp:sp modelId="{0A065A47-9F58-4510-AD24-F7071178CA75}">
      <dsp:nvSpPr>
        <dsp:cNvPr id="0" name=""/>
        <dsp:cNvSpPr/>
      </dsp:nvSpPr>
      <dsp:spPr>
        <a:xfrm>
          <a:off x="0" y="3371644"/>
          <a:ext cx="8315864" cy="1436895"/>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de la pension d’invalidité</a:t>
          </a:r>
          <a:r>
            <a:rPr lang="fr-FR" sz="1800" b="0" kern="1200" dirty="0"/>
            <a:t>.</a:t>
          </a:r>
        </a:p>
      </dsp:txBody>
      <dsp:txXfrm>
        <a:off x="70143" y="3441787"/>
        <a:ext cx="8175578" cy="12966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1069"/>
          <a:ext cx="8315864" cy="234512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342900" lvl="0" indent="-342900" algn="just" defTabSz="800100">
            <a:lnSpc>
              <a:spcPct val="90000"/>
            </a:lnSpc>
            <a:spcBef>
              <a:spcPct val="0"/>
            </a:spcBef>
            <a:spcAft>
              <a:spcPts val="0"/>
            </a:spcAft>
            <a:buFont typeface="Times New Roman" panose="02020603050405020304" pitchFamily="18" charset="0"/>
            <a:buNone/>
          </a:pPr>
          <a:r>
            <a:rPr lang="fr-FR" sz="1800" kern="1200" dirty="0">
              <a:effectLst/>
              <a:latin typeface="Calibri Light" panose="020F0302020204030204" pitchFamily="34" charset="0"/>
              <a:ea typeface="Times New Roman" panose="02020603050405020304" pitchFamily="18" charset="0"/>
            </a:rPr>
            <a:t>Peuvent être comptabilisés :</a:t>
          </a:r>
        </a:p>
        <a:p>
          <a:pPr marL="342900" lvl="0" indent="-342900" algn="just" defTabSz="800100">
            <a:lnSpc>
              <a:spcPct val="90000"/>
            </a:lnSpc>
            <a:spcBef>
              <a:spcPct val="0"/>
            </a:spcBef>
            <a:spcAft>
              <a:spcPts val="0"/>
            </a:spcAft>
            <a:buFont typeface="Times New Roman" panose="02020603050405020304" pitchFamily="18" charset="0"/>
            <a:buNone/>
          </a:pPr>
          <a:r>
            <a:rPr lang="fr-FR" sz="1800" kern="1200" dirty="0">
              <a:effectLst/>
              <a:latin typeface="Calibri Light" panose="020F0302020204030204" pitchFamily="34" charset="0"/>
              <a:ea typeface="Times New Roman" panose="02020603050405020304" pitchFamily="18" charset="0"/>
            </a:rPr>
            <a:t>- Les agents recrutés sur des emplois réservés au titre de militaires et anciens militaires (L.214-5, L.214-6 du Code des pensions militaires d'invalidité et des victimes de guerre) </a:t>
          </a:r>
          <a:r>
            <a:rPr lang="fr-FR" sz="1800" b="1" u="sng" kern="12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uniquement s’ils ont été recrutés avant le 1</a:t>
          </a:r>
          <a:r>
            <a:rPr lang="fr-FR" sz="1800" b="1" u="sng" kern="1200" baseline="300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er</a:t>
          </a:r>
          <a:r>
            <a:rPr lang="fr-FR" sz="1800" b="1" u="sng" kern="1200" dirty="0">
              <a:effectLst>
                <a:outerShdw blurRad="38100" dist="38100" dir="2700000" algn="tl">
                  <a:srgbClr val="000000">
                    <a:alpha val="43137"/>
                  </a:srgbClr>
                </a:outerShdw>
              </a:effectLst>
              <a:latin typeface="Calibri Light" panose="020F0302020204030204" pitchFamily="34" charset="0"/>
              <a:ea typeface="Times New Roman" panose="02020603050405020304" pitchFamily="18" charset="0"/>
            </a:rPr>
            <a:t> janvier 2020</a:t>
          </a:r>
          <a:r>
            <a:rPr lang="fr-FR" sz="1800" kern="1200" dirty="0">
              <a:effectLst/>
              <a:latin typeface="Calibri Light" panose="020F0302020204030204" pitchFamily="34" charset="0"/>
              <a:ea typeface="Times New Roman" panose="02020603050405020304" pitchFamily="18" charset="0"/>
            </a:rPr>
            <a:t>.</a:t>
          </a:r>
        </a:p>
        <a:p>
          <a:pPr marL="342900" lvl="0" indent="-342900" algn="just" defTabSz="800100">
            <a:lnSpc>
              <a:spcPct val="90000"/>
            </a:lnSpc>
            <a:spcBef>
              <a:spcPct val="0"/>
            </a:spcBef>
            <a:spcAft>
              <a:spcPts val="0"/>
            </a:spcAft>
            <a:buFont typeface="Times New Roman" panose="02020603050405020304" pitchFamily="18" charset="0"/>
            <a:buNone/>
          </a:pPr>
          <a:r>
            <a:rPr lang="fr-FR" sz="1800" kern="1200" dirty="0">
              <a:effectLst/>
              <a:latin typeface="Calibri Light" panose="020F0302020204030204" pitchFamily="34" charset="0"/>
              <a:ea typeface="Times New Roman" panose="02020603050405020304" pitchFamily="18" charset="0"/>
            </a:rPr>
            <a:t>- Toutes les autres catégories d’emploi réservés mentionnés à l'article L. 241-2 du code des pensions militaires d'invalidité et des victimes de la guerre, et aux articles L.241-3 et L. 241-4 du code des pensions militaires d'invalidité et des victimes de la guerre. </a:t>
          </a:r>
          <a:endParaRPr lang="fr-FR" sz="2000" kern="1200" dirty="0"/>
        </a:p>
      </dsp:txBody>
      <dsp:txXfrm>
        <a:off x="114480" y="115549"/>
        <a:ext cx="8086904" cy="2116169"/>
      </dsp:txXfrm>
    </dsp:sp>
    <dsp:sp modelId="{0589167A-B50A-4745-B153-212671E8152D}">
      <dsp:nvSpPr>
        <dsp:cNvPr id="0" name=""/>
        <dsp:cNvSpPr/>
      </dsp:nvSpPr>
      <dsp:spPr>
        <a:xfrm>
          <a:off x="0" y="2353017"/>
          <a:ext cx="8315864" cy="205082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Précisions</a:t>
          </a:r>
          <a:r>
            <a:rPr lang="fr-FR" sz="2000" kern="1200" dirty="0"/>
            <a:t> :</a:t>
          </a:r>
        </a:p>
        <a:p>
          <a:pPr marL="0" lvl="0" indent="0" algn="l" defTabSz="889000">
            <a:lnSpc>
              <a:spcPct val="90000"/>
            </a:lnSpc>
            <a:spcBef>
              <a:spcPct val="0"/>
            </a:spcBef>
            <a:spcAft>
              <a:spcPct val="35000"/>
            </a:spcAft>
            <a:buNone/>
          </a:pPr>
          <a:r>
            <a:rPr lang="fr-FR" sz="1800" kern="1200" dirty="0"/>
            <a:t>A compter de la campagne de déclaration 2021 au titre de l’année 2020, vous ne pouvez plus comptabiliser, en tant que BOE, les agents recrutés après le 1</a:t>
          </a:r>
          <a:r>
            <a:rPr lang="fr-FR" sz="1800" kern="1200" baseline="30000" dirty="0"/>
            <a:t>er</a:t>
          </a:r>
          <a:r>
            <a:rPr lang="fr-FR" sz="1800" kern="1200" dirty="0"/>
            <a:t> janvier 2020 sur un emploi réservé au titre des militaires ou anciens militaires.</a:t>
          </a:r>
        </a:p>
        <a:p>
          <a:pPr marL="0" lvl="0" indent="0" algn="l" defTabSz="889000">
            <a:lnSpc>
              <a:spcPct val="90000"/>
            </a:lnSpc>
            <a:spcBef>
              <a:spcPct val="0"/>
            </a:spcBef>
            <a:spcAft>
              <a:spcPct val="35000"/>
            </a:spcAft>
            <a:buNone/>
          </a:pPr>
          <a:r>
            <a:rPr lang="fr-FR" sz="1800" kern="1200" dirty="0"/>
            <a:t>Toutefois, vous pouvez comptabiliser, en tant que BOE, les agents recrutés à ce titre avant le 1</a:t>
          </a:r>
          <a:r>
            <a:rPr lang="fr-FR" sz="1800" kern="1200" baseline="30000" dirty="0"/>
            <a:t>er</a:t>
          </a:r>
          <a:r>
            <a:rPr lang="fr-FR" sz="1800" kern="1200" dirty="0"/>
            <a:t> janvier 2020.</a:t>
          </a:r>
        </a:p>
      </dsp:txBody>
      <dsp:txXfrm>
        <a:off x="100113" y="2453130"/>
        <a:ext cx="8115638" cy="1850594"/>
      </dsp:txXfrm>
    </dsp:sp>
    <dsp:sp modelId="{0A065A47-9F58-4510-AD24-F7071178CA75}">
      <dsp:nvSpPr>
        <dsp:cNvPr id="0" name=""/>
        <dsp:cNvSpPr/>
      </dsp:nvSpPr>
      <dsp:spPr>
        <a:xfrm>
          <a:off x="0" y="4410656"/>
          <a:ext cx="8315864" cy="84228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1800" b="0" kern="1200" dirty="0"/>
            <a:t>Arrêté de nomination au titre d’un emploi réservé</a:t>
          </a:r>
        </a:p>
      </dsp:txBody>
      <dsp:txXfrm>
        <a:off x="41117" y="4451773"/>
        <a:ext cx="8233630" cy="7600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424236"/>
          <a:ext cx="8315864" cy="939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titulaires de la carte d'invalidité ou de la carte mobilité inclusion.</a:t>
          </a:r>
        </a:p>
      </dsp:txBody>
      <dsp:txXfrm>
        <a:off x="45852" y="470088"/>
        <a:ext cx="8224160" cy="847576"/>
      </dsp:txXfrm>
    </dsp:sp>
    <dsp:sp modelId="{0589167A-B50A-4745-B153-212671E8152D}">
      <dsp:nvSpPr>
        <dsp:cNvPr id="0" name=""/>
        <dsp:cNvSpPr/>
      </dsp:nvSpPr>
      <dsp:spPr>
        <a:xfrm>
          <a:off x="0" y="1377495"/>
          <a:ext cx="8315864" cy="1659456"/>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Précisions</a:t>
          </a:r>
          <a:r>
            <a:rPr lang="fr-FR" sz="2000" kern="1200" dirty="0"/>
            <a:t> :</a:t>
          </a:r>
        </a:p>
        <a:p>
          <a:pPr marL="0" lvl="0" indent="0" algn="l" defTabSz="889000">
            <a:lnSpc>
              <a:spcPct val="90000"/>
            </a:lnSpc>
            <a:spcBef>
              <a:spcPct val="0"/>
            </a:spcBef>
            <a:spcAft>
              <a:spcPct val="35000"/>
            </a:spcAft>
            <a:buNone/>
          </a:pPr>
          <a:r>
            <a:rPr lang="fr-FR" sz="2000" kern="1200" dirty="0">
              <a:effectLst/>
              <a:latin typeface="Calibri Light" panose="020F0302020204030204" pitchFamily="34" charset="0"/>
              <a:ea typeface="Calisto MT" panose="02040603050505030304" pitchFamily="18" charset="0"/>
              <a:cs typeface="Times New Roman" panose="02020603050405020304" pitchFamily="18" charset="0"/>
            </a:rPr>
            <a:t>La carte mobilité inclusion regroupe la carte invalidité, la carte de priorité et la carte de stationnement. </a:t>
          </a:r>
        </a:p>
        <a:p>
          <a:pPr marL="0" lvl="0" indent="0" algn="l" defTabSz="889000">
            <a:lnSpc>
              <a:spcPct val="90000"/>
            </a:lnSpc>
            <a:spcBef>
              <a:spcPct val="0"/>
            </a:spcBef>
            <a:spcAft>
              <a:spcPct val="35000"/>
            </a:spcAft>
            <a:buNone/>
          </a:pPr>
          <a:r>
            <a:rPr lang="fr-FR" sz="2000" b="1" kern="1200" dirty="0">
              <a:effectLst/>
              <a:latin typeface="Calibri Light" panose="020F0302020204030204" pitchFamily="34" charset="0"/>
              <a:ea typeface="Calisto MT" panose="02040603050505030304" pitchFamily="18" charset="0"/>
              <a:cs typeface="Times New Roman" panose="02020603050405020304" pitchFamily="18" charset="0"/>
            </a:rPr>
            <a:t>Seule la carte mobilité inclusion « Invalidité » est valable</a:t>
          </a:r>
          <a:r>
            <a:rPr lang="fr-FR" sz="2000" kern="1200" dirty="0">
              <a:effectLst/>
              <a:latin typeface="Calibri Light" panose="020F0302020204030204" pitchFamily="34" charset="0"/>
              <a:ea typeface="Calisto MT" panose="02040603050505030304" pitchFamily="18" charset="0"/>
              <a:cs typeface="Times New Roman" panose="02020603050405020304" pitchFamily="18" charset="0"/>
            </a:rPr>
            <a:t>.</a:t>
          </a:r>
          <a:endParaRPr lang="fr-FR" sz="2000" kern="1200" dirty="0"/>
        </a:p>
      </dsp:txBody>
      <dsp:txXfrm>
        <a:off x="81008" y="1458503"/>
        <a:ext cx="8153848" cy="1497440"/>
      </dsp:txXfrm>
    </dsp:sp>
    <dsp:sp modelId="{0A065A47-9F58-4510-AD24-F7071178CA75}">
      <dsp:nvSpPr>
        <dsp:cNvPr id="0" name=""/>
        <dsp:cNvSpPr/>
      </dsp:nvSpPr>
      <dsp:spPr>
        <a:xfrm>
          <a:off x="0" y="3050930"/>
          <a:ext cx="8315864" cy="1335741"/>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de la carte d’invalidité ou de la carte mobilité inclusion </a:t>
          </a:r>
          <a:r>
            <a:rPr lang="fr-FR" sz="2000" b="1" u="sng" kern="1200" dirty="0"/>
            <a:t>avec la mention « invalidité ».</a:t>
          </a:r>
          <a:endParaRPr lang="fr-FR" sz="1800" b="1" u="sng" kern="1200" dirty="0"/>
        </a:p>
      </dsp:txBody>
      <dsp:txXfrm>
        <a:off x="65206" y="3116136"/>
        <a:ext cx="8185452" cy="12053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1287083"/>
          <a:ext cx="8315864" cy="84618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titulaires de l'allocation adultes handicapés (AAH).</a:t>
          </a:r>
        </a:p>
      </dsp:txBody>
      <dsp:txXfrm>
        <a:off x="41307" y="1328390"/>
        <a:ext cx="8233250" cy="763573"/>
      </dsp:txXfrm>
    </dsp:sp>
    <dsp:sp modelId="{0A065A47-9F58-4510-AD24-F7071178CA75}">
      <dsp:nvSpPr>
        <dsp:cNvPr id="0" name=""/>
        <dsp:cNvSpPr/>
      </dsp:nvSpPr>
      <dsp:spPr>
        <a:xfrm>
          <a:off x="0" y="2320470"/>
          <a:ext cx="8315864" cy="120335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du titre justifiant de la perception de l’AAH.</a:t>
          </a:r>
          <a:endParaRPr lang="fr-FR" sz="1800" b="1" u="sng" kern="1200" dirty="0"/>
        </a:p>
      </dsp:txBody>
      <dsp:txXfrm>
        <a:off x="58743" y="2379213"/>
        <a:ext cx="8198378" cy="10858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626749"/>
          <a:ext cx="8315864" cy="188075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sapeurs-pompiers titulaires d'une allocation ou d'une rente d'invalidité attribuée dans les conditions définies par la loi n° 91-1389 du 31 décembre 1991 relative à la protection sociale des sapeurs-pompiers volontaires en cas d'accident survenu ou de maladie contractée en service.</a:t>
          </a:r>
        </a:p>
      </dsp:txBody>
      <dsp:txXfrm>
        <a:off x="91811" y="718560"/>
        <a:ext cx="8132242" cy="1697134"/>
      </dsp:txXfrm>
    </dsp:sp>
    <dsp:sp modelId="{0A065A47-9F58-4510-AD24-F7071178CA75}">
      <dsp:nvSpPr>
        <dsp:cNvPr id="0" name=""/>
        <dsp:cNvSpPr/>
      </dsp:nvSpPr>
      <dsp:spPr>
        <a:xfrm>
          <a:off x="0" y="2694705"/>
          <a:ext cx="8315864" cy="148945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du titre justifiant de la perception de l’allocation ou de la rente.</a:t>
          </a:r>
          <a:endParaRPr lang="fr-FR" sz="1800" b="1" u="sng" kern="1200" dirty="0"/>
        </a:p>
      </dsp:txBody>
      <dsp:txXfrm>
        <a:off x="72709" y="2767414"/>
        <a:ext cx="8170446" cy="13440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D8B20B-B39E-4B4A-A007-8B96B5C55903}">
      <dsp:nvSpPr>
        <dsp:cNvPr id="0" name=""/>
        <dsp:cNvSpPr/>
      </dsp:nvSpPr>
      <dsp:spPr>
        <a:xfrm>
          <a:off x="0" y="626749"/>
          <a:ext cx="8315864" cy="188075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kern="1200" dirty="0"/>
            <a:t>Peuvent être comptabilisés les agents qui bénéficient d'une allocation temporaire d'invalidité en application de l'article 65 de la loi n° 84-16 du 11 janvier 1984 précitée, de l'article L. 417-8 du code des communes, du paragraphe III de l'article 119 de la loi n° 84-53 du 26 janvier 1984 précitée ou de l'article 80 de la loi n° 86-33 du 9 janvier 1986 précitée.</a:t>
          </a:r>
        </a:p>
      </dsp:txBody>
      <dsp:txXfrm>
        <a:off x="91811" y="718560"/>
        <a:ext cx="8132242" cy="1697134"/>
      </dsp:txXfrm>
    </dsp:sp>
    <dsp:sp modelId="{0A065A47-9F58-4510-AD24-F7071178CA75}">
      <dsp:nvSpPr>
        <dsp:cNvPr id="0" name=""/>
        <dsp:cNvSpPr/>
      </dsp:nvSpPr>
      <dsp:spPr>
        <a:xfrm>
          <a:off x="0" y="2694705"/>
          <a:ext cx="8315864" cy="1489453"/>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fr-FR" sz="2000" b="1" u="sng" kern="1200" dirty="0">
              <a:effectLst>
                <a:outerShdw blurRad="38100" dist="38100" dir="2700000" algn="tl">
                  <a:srgbClr val="000000">
                    <a:alpha val="43137"/>
                  </a:srgbClr>
                </a:outerShdw>
              </a:effectLst>
            </a:rPr>
            <a:t>Pièce justificative</a:t>
          </a:r>
          <a:r>
            <a:rPr lang="fr-FR" sz="2000" b="1" kern="1200" dirty="0"/>
            <a:t> : </a:t>
          </a:r>
        </a:p>
        <a:p>
          <a:pPr marL="0" lvl="0" indent="0" algn="l" defTabSz="889000">
            <a:lnSpc>
              <a:spcPct val="90000"/>
            </a:lnSpc>
            <a:spcBef>
              <a:spcPct val="0"/>
            </a:spcBef>
            <a:spcAft>
              <a:spcPct val="35000"/>
            </a:spcAft>
            <a:buNone/>
          </a:pPr>
          <a:r>
            <a:rPr lang="fr-FR" sz="2000" b="0" kern="1200" dirty="0"/>
            <a:t>Photocopie du certificat constatant le droit à l’allocation temporaire d’invalidité, </a:t>
          </a:r>
          <a:r>
            <a:rPr lang="fr-FR" sz="2000" b="1" u="sng" kern="1200" dirty="0"/>
            <a:t>quel que soit le taux d’incapacité</a:t>
          </a:r>
          <a:r>
            <a:rPr lang="fr-FR" sz="2000" b="0" kern="1200" dirty="0"/>
            <a:t>.</a:t>
          </a:r>
          <a:endParaRPr lang="fr-FR" sz="1800" b="1" u="sng" kern="1200" dirty="0"/>
        </a:p>
      </dsp:txBody>
      <dsp:txXfrm>
        <a:off x="72709" y="2767414"/>
        <a:ext cx="8170446" cy="1344035"/>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F98D262-A7D8-BC4E-9915-0AF2C49FF490}" type="datetime1">
              <a:rPr lang="fr-FR" smtClean="0"/>
              <a:t>08/01/2024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E023CCF-1EFE-9540-A374-60BEF7C7F11F}" type="slidenum">
              <a:rPr lang="fr-FR" smtClean="0"/>
              <a:t>‹N°›</a:t>
            </a:fld>
            <a:endParaRPr lang="fr-FR"/>
          </a:p>
        </p:txBody>
      </p:sp>
    </p:spTree>
    <p:extLst>
      <p:ext uri="{BB962C8B-B14F-4D97-AF65-F5344CB8AC3E}">
        <p14:creationId xmlns:p14="http://schemas.microsoft.com/office/powerpoint/2010/main" val="13770681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C0A207-57D1-EA4C-806E-5709547D46DE}" type="datetime1">
              <a:rPr lang="fr-FR" smtClean="0"/>
              <a:t>08/01/2024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4D8A1F0-633B-DE49-A393-794EECAA69FA}" type="slidenum">
              <a:rPr lang="fr-FR" smtClean="0"/>
              <a:t>‹N°›</a:t>
            </a:fld>
            <a:endParaRPr lang="fr-FR"/>
          </a:p>
        </p:txBody>
      </p:sp>
    </p:spTree>
    <p:extLst>
      <p:ext uri="{BB962C8B-B14F-4D97-AF65-F5344CB8AC3E}">
        <p14:creationId xmlns:p14="http://schemas.microsoft.com/office/powerpoint/2010/main" val="4084935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1</a:t>
            </a:fld>
            <a:endParaRPr lang="fr-FR"/>
          </a:p>
        </p:txBody>
      </p:sp>
      <p:sp>
        <p:nvSpPr>
          <p:cNvPr id="3" name="Rectangle 2">
            <a:extLst>
              <a:ext uri="{FF2B5EF4-FFF2-40B4-BE49-F238E27FC236}">
                <a16:creationId xmlns:a16="http://schemas.microsoft.com/office/drawing/2014/main" id="{13483E8E-ACCA-4BED-AE98-1296F5865596}"/>
              </a:ext>
            </a:extLst>
          </p:cNvPr>
          <p:cNvSpPr/>
          <p:nvPr/>
        </p:nvSpPr>
        <p:spPr>
          <a:xfrm>
            <a:off x="1143000" y="4248835"/>
            <a:ext cx="4572000" cy="461665"/>
          </a:xfrm>
          <a:prstGeom prst="rect">
            <a:avLst/>
          </a:prstGeom>
        </p:spPr>
        <p:txBody>
          <a:bodyPr wrap="square">
            <a:spAutoFit/>
          </a:bodyPr>
          <a:lstStyle/>
          <a:p>
            <a:pPr lvl="0"/>
            <a:r>
              <a:rPr lang="fr-FR" sz="1200" dirty="0">
                <a:solidFill>
                  <a:prstClr val="black"/>
                </a:solidFill>
              </a:rPr>
              <a:t>Cette présentation va vous lister les différentes catégories de bénéficiaires de l’obligation d’emploi que vous pouvez comptabiliser.</a:t>
            </a:r>
          </a:p>
        </p:txBody>
      </p:sp>
    </p:spTree>
    <p:extLst>
      <p:ext uri="{BB962C8B-B14F-4D97-AF65-F5344CB8AC3E}">
        <p14:creationId xmlns:p14="http://schemas.microsoft.com/office/powerpoint/2010/main" val="39578969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6FC6B935-F1A5-4484-BC6C-0C934393EC6F}"/>
              </a:ext>
            </a:extLst>
          </p:cNvPr>
          <p:cNvSpPr>
            <a:spLocks noGrp="1"/>
          </p:cNvSpPr>
          <p:nvPr>
            <p:ph type="body" sz="quarter" idx="3"/>
          </p:nvPr>
        </p:nvSpPr>
        <p:spPr/>
        <p:txBody>
          <a:bodyPr/>
          <a:lstStyle/>
          <a:p>
            <a:pPr lvl="0"/>
            <a:r>
              <a:rPr lang="fr-FR" dirty="0">
                <a:solidFill>
                  <a:prstClr val="black"/>
                </a:solidFill>
              </a:rPr>
              <a:t>La 6</a:t>
            </a:r>
            <a:r>
              <a:rPr lang="fr-FR" baseline="30000" dirty="0">
                <a:solidFill>
                  <a:prstClr val="black"/>
                </a:solidFill>
              </a:rPr>
              <a:t>ème</a:t>
            </a:r>
            <a:r>
              <a:rPr lang="fr-FR" dirty="0">
                <a:solidFill>
                  <a:prstClr val="black"/>
                </a:solidFill>
              </a:rPr>
              <a:t> catégorie de BOE concerne les agents titulaires d’une allocation aux adultes handicapés.</a:t>
            </a:r>
          </a:p>
          <a:p>
            <a:pPr lvl="0"/>
            <a:endParaRPr lang="fr-FR" dirty="0">
              <a:solidFill>
                <a:prstClr val="black"/>
              </a:solidFill>
            </a:endParaRPr>
          </a:p>
          <a:p>
            <a:pPr lvl="0"/>
            <a:r>
              <a:rPr lang="fr-FR" dirty="0">
                <a:solidFill>
                  <a:prstClr val="black"/>
                </a:solidFill>
              </a:rPr>
              <a:t>Pour justifier de cette catégorie de BOE, vous devez être en possession de la photocopie du titre de perception de l’AAH.</a:t>
            </a:r>
          </a:p>
          <a:p>
            <a:endParaRPr lang="fr-FR" dirty="0"/>
          </a:p>
        </p:txBody>
      </p:sp>
    </p:spTree>
    <p:extLst>
      <p:ext uri="{BB962C8B-B14F-4D97-AF65-F5344CB8AC3E}">
        <p14:creationId xmlns:p14="http://schemas.microsoft.com/office/powerpoint/2010/main" val="3989498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50C5C06E-C8EC-489F-915C-EB44F6A0A6CD}"/>
              </a:ext>
            </a:extLst>
          </p:cNvPr>
          <p:cNvSpPr>
            <a:spLocks noGrp="1"/>
          </p:cNvSpPr>
          <p:nvPr>
            <p:ph type="body" sz="quarter" idx="3"/>
          </p:nvPr>
        </p:nvSpPr>
        <p:spPr/>
        <p:txBody>
          <a:bodyPr/>
          <a:lstStyle/>
          <a:p>
            <a:pPr lvl="0"/>
            <a:r>
              <a:rPr lang="fr-FR" dirty="0">
                <a:solidFill>
                  <a:prstClr val="black"/>
                </a:solidFill>
              </a:rPr>
              <a:t>La 7</a:t>
            </a:r>
            <a:r>
              <a:rPr lang="fr-FR" baseline="30000" dirty="0">
                <a:solidFill>
                  <a:prstClr val="black"/>
                </a:solidFill>
              </a:rPr>
              <a:t>ème</a:t>
            </a:r>
            <a:r>
              <a:rPr lang="fr-FR" dirty="0">
                <a:solidFill>
                  <a:prstClr val="black"/>
                </a:solidFill>
              </a:rPr>
              <a:t> catégorie de BOE concerne les sapeurs-pompiers titulaires d’une allocation ou d’une rente d’invalidité.</a:t>
            </a:r>
          </a:p>
          <a:p>
            <a:pPr lvl="0"/>
            <a:endParaRPr lang="fr-FR" dirty="0">
              <a:solidFill>
                <a:prstClr val="black"/>
              </a:solidFill>
            </a:endParaRPr>
          </a:p>
          <a:p>
            <a:pPr lvl="0"/>
            <a:r>
              <a:rPr lang="fr-FR" dirty="0">
                <a:solidFill>
                  <a:prstClr val="black"/>
                </a:solidFill>
              </a:rPr>
              <a:t>Pour justifier de cette catégorie de BOE vous devez être en possession de la photocopie du titre justifiant la perception de l’allocation ou de la rente</a:t>
            </a:r>
          </a:p>
          <a:p>
            <a:endParaRPr lang="fr-FR" dirty="0"/>
          </a:p>
        </p:txBody>
      </p:sp>
    </p:spTree>
    <p:extLst>
      <p:ext uri="{BB962C8B-B14F-4D97-AF65-F5344CB8AC3E}">
        <p14:creationId xmlns:p14="http://schemas.microsoft.com/office/powerpoint/2010/main" val="162136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A25A37D5-D27D-400B-BA42-817D9EB38B7A}"/>
              </a:ext>
            </a:extLst>
          </p:cNvPr>
          <p:cNvSpPr>
            <a:spLocks noGrp="1"/>
          </p:cNvSpPr>
          <p:nvPr>
            <p:ph type="body" sz="quarter" idx="3"/>
          </p:nvPr>
        </p:nvSpPr>
        <p:spPr/>
        <p:txBody>
          <a:bodyPr/>
          <a:lstStyle/>
          <a:p>
            <a:pPr lvl="0"/>
            <a:r>
              <a:rPr lang="fr-FR" dirty="0">
                <a:solidFill>
                  <a:prstClr val="black"/>
                </a:solidFill>
              </a:rPr>
              <a:t>Pour la 8</a:t>
            </a:r>
            <a:r>
              <a:rPr lang="fr-FR" baseline="30000" dirty="0">
                <a:solidFill>
                  <a:prstClr val="black"/>
                </a:solidFill>
              </a:rPr>
              <a:t>ème</a:t>
            </a:r>
            <a:r>
              <a:rPr lang="fr-FR" dirty="0">
                <a:solidFill>
                  <a:prstClr val="black"/>
                </a:solidFill>
              </a:rPr>
              <a:t> catégorie, peuvent être comptabilisés en tant que BOE les agents qui bénéficient d’une allocation temporaire d’invalidité quel que soit leur taux d’incapacité.</a:t>
            </a:r>
          </a:p>
          <a:p>
            <a:pPr lvl="0"/>
            <a:endParaRPr lang="fr-FR" dirty="0">
              <a:solidFill>
                <a:prstClr val="black"/>
              </a:solidFill>
            </a:endParaRPr>
          </a:p>
          <a:p>
            <a:pPr lvl="0"/>
            <a:r>
              <a:rPr lang="fr-FR" dirty="0">
                <a:solidFill>
                  <a:prstClr val="black"/>
                </a:solidFill>
              </a:rPr>
              <a:t>En effet, vous pouvez déclarer un agent en tant que BOE s’il perçoit une ATI avec un taux de 3 %</a:t>
            </a:r>
          </a:p>
          <a:p>
            <a:pPr lvl="0"/>
            <a:endParaRPr lang="fr-FR" dirty="0">
              <a:solidFill>
                <a:prstClr val="black"/>
              </a:solidFill>
            </a:endParaRPr>
          </a:p>
          <a:p>
            <a:pPr lvl="0"/>
            <a:r>
              <a:rPr lang="fr-FR" dirty="0">
                <a:solidFill>
                  <a:prstClr val="black"/>
                </a:solidFill>
              </a:rPr>
              <a:t>Pour justifier de cette catégorie de BOE, vous devez être en possession de la photocopie du certificat constatant le droit à allocation temporaire d’invalidité.</a:t>
            </a:r>
          </a:p>
          <a:p>
            <a:endParaRPr lang="fr-FR" dirty="0"/>
          </a:p>
        </p:txBody>
      </p:sp>
    </p:spTree>
    <p:extLst>
      <p:ext uri="{BB962C8B-B14F-4D97-AF65-F5344CB8AC3E}">
        <p14:creationId xmlns:p14="http://schemas.microsoft.com/office/powerpoint/2010/main" val="41399507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13</a:t>
            </a:fld>
            <a:endParaRPr lang="fr-FR"/>
          </a:p>
        </p:txBody>
      </p:sp>
      <p:sp>
        <p:nvSpPr>
          <p:cNvPr id="6" name="Espace réservé des notes 5">
            <a:extLst>
              <a:ext uri="{FF2B5EF4-FFF2-40B4-BE49-F238E27FC236}">
                <a16:creationId xmlns:a16="http://schemas.microsoft.com/office/drawing/2014/main" id="{E0B03E1A-CC8D-4B6F-A6AB-EDA6061380A2}"/>
              </a:ext>
            </a:extLst>
          </p:cNvPr>
          <p:cNvSpPr>
            <a:spLocks noGrp="1"/>
          </p:cNvSpPr>
          <p:nvPr>
            <p:ph type="body" sz="quarter" idx="3"/>
          </p:nvPr>
        </p:nvSpPr>
        <p:spPr/>
        <p:txBody>
          <a:bodyPr/>
          <a:lstStyle/>
          <a:p>
            <a:pPr lvl="0"/>
            <a:r>
              <a:rPr lang="fr-FR" dirty="0">
                <a:solidFill>
                  <a:prstClr val="black"/>
                </a:solidFill>
              </a:rPr>
              <a:t>La 9</a:t>
            </a:r>
            <a:r>
              <a:rPr lang="fr-FR" baseline="30000" dirty="0">
                <a:solidFill>
                  <a:prstClr val="black"/>
                </a:solidFill>
              </a:rPr>
              <a:t>ème</a:t>
            </a:r>
            <a:r>
              <a:rPr lang="fr-FR" dirty="0">
                <a:solidFill>
                  <a:prstClr val="black"/>
                </a:solidFill>
              </a:rPr>
              <a:t> et dernière catégorie de BOE concerne les agents reclassés ou en PPR c’est-à-dire en Période de Préparation au Reclassement.</a:t>
            </a:r>
          </a:p>
          <a:p>
            <a:pPr lvl="0"/>
            <a:endParaRPr lang="fr-FR" dirty="0">
              <a:solidFill>
                <a:prstClr val="black"/>
              </a:solidFill>
            </a:endParaRPr>
          </a:p>
          <a:p>
            <a:pPr lvl="0"/>
            <a:r>
              <a:rPr lang="fr-FR" dirty="0">
                <a:solidFill>
                  <a:prstClr val="black"/>
                </a:solidFill>
              </a:rPr>
              <a:t>Les textes de loi pour les 3 versants de la Fonction publique définissent clairement la notion de reclassement. Le reclassement désigne en effet le processus de changement d’emploi d’un fonctionnaire, motivé par une altération de son état de santé, conduisant à une modification de sa situation statutaire c’est-à-dire une changement de corps et de grade. La mise en œuvre d’une telle procédure est toujours subordonnée à l’avis du comité médical, dans un but de protection, à la demande de l’intéressé. C’est ce que l’on appelle le « reclassement statutaire ».</a:t>
            </a:r>
          </a:p>
          <a:p>
            <a:pPr lvl="0"/>
            <a:endParaRPr lang="fr-FR" dirty="0">
              <a:solidFill>
                <a:prstClr val="black"/>
              </a:solidFill>
            </a:endParaRPr>
          </a:p>
          <a:p>
            <a:pPr lvl="0"/>
            <a:r>
              <a:rPr lang="fr-FR" dirty="0">
                <a:solidFill>
                  <a:prstClr val="black"/>
                </a:solidFill>
              </a:rPr>
              <a:t>Toutefois, les principaux décrets d’application malgré leur titre commun « relatif au reclassement », réglementent tous, dans un article 1er, les modalités d’affectation possible de l’agent inapte dans un autre emploi de son grade. C’est ce que l’on peut assimiler à un « changement d’affectation ».</a:t>
            </a:r>
          </a:p>
          <a:p>
            <a:pPr lvl="0"/>
            <a:endParaRPr lang="fr-FR" dirty="0">
              <a:solidFill>
                <a:prstClr val="black"/>
              </a:solidFill>
            </a:endParaRPr>
          </a:p>
          <a:p>
            <a:pPr lvl="0"/>
            <a:r>
              <a:rPr lang="fr-FR" dirty="0">
                <a:solidFill>
                  <a:prstClr val="black"/>
                </a:solidFill>
              </a:rPr>
              <a:t>Je vais donc vous présenter ces 2 typologies de reclassements, reclassement statutaire et changement d’affectation, pour les 3 Fonctions publiques en vous listant les pièces justificatives nécessaires pour chacune de ces typologies</a:t>
            </a:r>
          </a:p>
          <a:p>
            <a:endParaRPr lang="fr-FR" dirty="0"/>
          </a:p>
        </p:txBody>
      </p:sp>
    </p:spTree>
    <p:extLst>
      <p:ext uri="{BB962C8B-B14F-4D97-AF65-F5344CB8AC3E}">
        <p14:creationId xmlns:p14="http://schemas.microsoft.com/office/powerpoint/2010/main" val="4173073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14</a:t>
            </a:fld>
            <a:endParaRPr lang="fr-FR"/>
          </a:p>
        </p:txBody>
      </p:sp>
      <p:sp>
        <p:nvSpPr>
          <p:cNvPr id="6" name="Espace réservé des notes 5">
            <a:extLst>
              <a:ext uri="{FF2B5EF4-FFF2-40B4-BE49-F238E27FC236}">
                <a16:creationId xmlns:a16="http://schemas.microsoft.com/office/drawing/2014/main" id="{07020DD5-4D18-4B75-BA1A-5A4DE8D26EF4}"/>
              </a:ext>
            </a:extLst>
          </p:cNvPr>
          <p:cNvSpPr>
            <a:spLocks noGrp="1"/>
          </p:cNvSpPr>
          <p:nvPr>
            <p:ph type="body" sz="quarter" idx="3"/>
          </p:nvPr>
        </p:nvSpPr>
        <p:spPr/>
        <p:txBody>
          <a:bodyPr/>
          <a:lstStyle/>
          <a:p>
            <a:pPr lvl="0"/>
            <a:r>
              <a:rPr lang="fr-FR" dirty="0">
                <a:solidFill>
                  <a:prstClr val="black"/>
                </a:solidFill>
              </a:rPr>
              <a:t>Avant de rentrer dans le détail de cette catégorie de BOE, je tiens à préciser que le préalable à tout reclassement est la reconnaissance de l’inaptitude de l’agent. Si l’agent n’est pas reconnu inapte, vous ne pouvez pas le comptabiliser en tant que BOE reclassé.</a:t>
            </a:r>
          </a:p>
          <a:p>
            <a:pPr lvl="0"/>
            <a:endParaRPr lang="fr-FR" dirty="0">
              <a:solidFill>
                <a:prstClr val="black"/>
              </a:solidFill>
            </a:endParaRPr>
          </a:p>
          <a:p>
            <a:pPr lvl="0"/>
            <a:r>
              <a:rPr lang="fr-FR" dirty="0">
                <a:solidFill>
                  <a:prstClr val="black"/>
                </a:solidFill>
              </a:rPr>
              <a:t>De fait, sont donc exclus tous les agents pour lesquels ils ont été reconnus aptes avec restriction ou aménagement de poste.</a:t>
            </a:r>
          </a:p>
          <a:p>
            <a:pPr lvl="0"/>
            <a:endParaRPr lang="fr-FR" dirty="0">
              <a:solidFill>
                <a:prstClr val="black"/>
              </a:solidFill>
            </a:endParaRPr>
          </a:p>
          <a:p>
            <a:pPr lvl="0"/>
            <a:r>
              <a:rPr lang="fr-FR" dirty="0">
                <a:solidFill>
                  <a:prstClr val="black"/>
                </a:solidFill>
              </a:rPr>
              <a:t>De même les agents en congé de maladie ou en mi-temps thérapeutique ne peuvent pas être comptabilisés en tant que BOE reclassés.</a:t>
            </a:r>
          </a:p>
          <a:p>
            <a:endParaRPr lang="fr-FR" dirty="0"/>
          </a:p>
        </p:txBody>
      </p:sp>
    </p:spTree>
    <p:extLst>
      <p:ext uri="{BB962C8B-B14F-4D97-AF65-F5344CB8AC3E}">
        <p14:creationId xmlns:p14="http://schemas.microsoft.com/office/powerpoint/2010/main" val="3433606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CFF7C439-B0CC-424B-9389-93C28967D520}"/>
              </a:ext>
            </a:extLst>
          </p:cNvPr>
          <p:cNvSpPr>
            <a:spLocks noGrp="1"/>
          </p:cNvSpPr>
          <p:nvPr>
            <p:ph type="body" sz="quarter" idx="3"/>
          </p:nvPr>
        </p:nvSpPr>
        <p:spPr/>
        <p:txBody>
          <a:bodyPr/>
          <a:lstStyle/>
          <a:p>
            <a:pPr lvl="0"/>
            <a:r>
              <a:rPr lang="fr-FR" dirty="0">
                <a:solidFill>
                  <a:prstClr val="black"/>
                </a:solidFill>
              </a:rPr>
              <a:t>Comme je l’ai indiqué précédemment, le législateur a élargi la notion de reclassement statutaire à ce que l’on peut assimilé à un changement d’affectation, en vertu d’un article 1.</a:t>
            </a:r>
          </a:p>
          <a:p>
            <a:pPr lvl="0"/>
            <a:endParaRPr lang="fr-FR" dirty="0">
              <a:solidFill>
                <a:prstClr val="black"/>
              </a:solidFill>
            </a:endParaRPr>
          </a:p>
          <a:p>
            <a:pPr lvl="0"/>
            <a:r>
              <a:rPr lang="fr-FR" dirty="0">
                <a:solidFill>
                  <a:prstClr val="black"/>
                </a:solidFill>
              </a:rPr>
              <a:t>Pour la Fonction Publique d’Etat, mais vous verrez que les textes sont similaires pour les 3 versants, l’article 1</a:t>
            </a:r>
            <a:r>
              <a:rPr lang="fr-FR" baseline="30000" dirty="0">
                <a:solidFill>
                  <a:prstClr val="black"/>
                </a:solidFill>
              </a:rPr>
              <a:t>er</a:t>
            </a:r>
            <a:r>
              <a:rPr lang="fr-FR" dirty="0">
                <a:solidFill>
                  <a:prstClr val="black"/>
                </a:solidFill>
              </a:rPr>
              <a:t> du décret précise que lorsqu'un fonctionnaire n'est plus en mesure d'exercer ses fonctions, de façon temporaire ou permanente, et si les nécessités du service ne permettent pas un aménagement des conditions de travail, l'administration, après avis du médecin de prévention, dans l'hypothèse où l'état de ce fonctionnaire n'a pas rendu nécessaire l'octroi d'un congé de maladie, ou du comité médical si un tel congé a été accordé, peut affecter ce fonctionnaire dans un emploi de son grade, dans lequel les conditions de service sont de nature à permettre à l'intéressé d'assurer les fonctions correspondantes.</a:t>
            </a:r>
          </a:p>
          <a:p>
            <a:pPr lvl="0"/>
            <a:endParaRPr lang="fr-FR" dirty="0">
              <a:solidFill>
                <a:prstClr val="black"/>
              </a:solidFill>
            </a:endParaRPr>
          </a:p>
          <a:p>
            <a:pPr lvl="0"/>
            <a:r>
              <a:rPr lang="fr-FR" dirty="0">
                <a:solidFill>
                  <a:prstClr val="black"/>
                </a:solidFill>
              </a:rPr>
              <a:t>Pour justifier de cette catégorie de BOE, vous devez donc être en possession des justificatifs suivants : l’avis du médecin du travail ou de prévention si l’agent n’a pas eu d’arrêt maladie ou du comité médical s’il a eu des congés maladies ainsi que la notification de ce changement d’affectation précisant l’ancienne affectation, la reconnaissance de l’inaptitude et la nouvelle affectation quel que soit le formalisme. Cela peut se faire à partir d’une note de service, d’un courrier à l’agent, d’une décision ou d’une attestation.</a:t>
            </a:r>
          </a:p>
          <a:p>
            <a:endParaRPr lang="fr-FR" dirty="0"/>
          </a:p>
        </p:txBody>
      </p:sp>
    </p:spTree>
    <p:extLst>
      <p:ext uri="{BB962C8B-B14F-4D97-AF65-F5344CB8AC3E}">
        <p14:creationId xmlns:p14="http://schemas.microsoft.com/office/powerpoint/2010/main" val="4183083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BDA00282-CA0F-4B2A-86F5-913A1D867C5A}"/>
              </a:ext>
            </a:extLst>
          </p:cNvPr>
          <p:cNvSpPr>
            <a:spLocks noGrp="1"/>
          </p:cNvSpPr>
          <p:nvPr>
            <p:ph type="body" sz="quarter" idx="3"/>
          </p:nvPr>
        </p:nvSpPr>
        <p:spPr/>
        <p:txBody>
          <a:bodyPr/>
          <a:lstStyle/>
          <a:p>
            <a:pPr lvl="0"/>
            <a:r>
              <a:rPr lang="fr-FR" dirty="0">
                <a:solidFill>
                  <a:prstClr val="black"/>
                </a:solidFill>
              </a:rPr>
              <a:t>Concernant le reclassement statutaire, pour la fonction publique d’Etat, vous devez être en possession de l’arrêté de reclassement  avec en visa l’avis favorable du comité médical et la demande de l’intéressé.</a:t>
            </a:r>
          </a:p>
          <a:p>
            <a:pPr lvl="0"/>
            <a:endParaRPr lang="fr-FR" dirty="0">
              <a:solidFill>
                <a:prstClr val="black"/>
              </a:solidFill>
            </a:endParaRPr>
          </a:p>
          <a:p>
            <a:pPr lvl="0"/>
            <a:r>
              <a:rPr lang="fr-FR" dirty="0">
                <a:solidFill>
                  <a:prstClr val="black"/>
                </a:solidFill>
              </a:rPr>
              <a:t>Si vous avez placé un agent en Période de Préparation au reclassement, vous pouvez le comptabiliser en tant que BOE reclassé si vous êtes en possession de l’avis du comité médical et de la convention signée entre vous et l’agent</a:t>
            </a:r>
          </a:p>
          <a:p>
            <a:endParaRPr lang="fr-FR" dirty="0"/>
          </a:p>
        </p:txBody>
      </p:sp>
    </p:spTree>
    <p:extLst>
      <p:ext uri="{BB962C8B-B14F-4D97-AF65-F5344CB8AC3E}">
        <p14:creationId xmlns:p14="http://schemas.microsoft.com/office/powerpoint/2010/main" val="1435476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BB864BB0-CCF8-478D-935D-FB77D5BABB5C}"/>
              </a:ext>
            </a:extLst>
          </p:cNvPr>
          <p:cNvSpPr>
            <a:spLocks noGrp="1"/>
          </p:cNvSpPr>
          <p:nvPr>
            <p:ph type="body" sz="quarter" idx="3"/>
          </p:nvPr>
        </p:nvSpPr>
        <p:spPr/>
        <p:txBody>
          <a:bodyPr/>
          <a:lstStyle/>
          <a:p>
            <a:pPr lvl="0"/>
            <a:r>
              <a:rPr lang="fr-FR" dirty="0">
                <a:solidFill>
                  <a:prstClr val="black"/>
                </a:solidFill>
              </a:rPr>
              <a:t>Pour la Fonction Publique Territoriale, la rédaction est similaire à celle de la Fonction Publique d’Etat avec une étape supplémentaire. En effet, l’article 1</a:t>
            </a:r>
            <a:r>
              <a:rPr lang="fr-FR" baseline="30000" dirty="0">
                <a:solidFill>
                  <a:prstClr val="black"/>
                </a:solidFill>
              </a:rPr>
              <a:t>er</a:t>
            </a:r>
            <a:r>
              <a:rPr lang="fr-FR" dirty="0">
                <a:solidFill>
                  <a:prstClr val="black"/>
                </a:solidFill>
              </a:rPr>
              <a:t> du décret précise aussi que le fonctionnaire peut être affecté dans un autre emploi de son grade après avis de la commission administrative paritaire. </a:t>
            </a:r>
          </a:p>
          <a:p>
            <a:pPr lvl="0"/>
            <a:endParaRPr lang="fr-FR" dirty="0">
              <a:solidFill>
                <a:prstClr val="black"/>
              </a:solidFill>
            </a:endParaRPr>
          </a:p>
          <a:p>
            <a:pPr lvl="0"/>
            <a:r>
              <a:rPr lang="fr-FR" dirty="0">
                <a:solidFill>
                  <a:prstClr val="black"/>
                </a:solidFill>
              </a:rPr>
              <a:t>Pour justifier de cette catégorie de BOE, vous devez donc être en possession des justificatifs suivants : l’avis du médecin du travail ou de prévention si l’agent n’a pas eu d’arrêt maladie ou du comité médical s’il a eu des congés maladies, de l’avis de la commission administrative paritaire, ainsi que la notification de ce changement d’affectation précisant l’ancienne affectation, la reconnaissance de l’inaptitude et la nouvelle affectation quel que soit le formalisme. Cela peut se faire à partir d’une note de service, d’un courrier à l’agent, d’une décision ou d’une attestation.</a:t>
            </a:r>
          </a:p>
          <a:p>
            <a:pPr lvl="0"/>
            <a:endParaRPr lang="fr-FR" dirty="0">
              <a:solidFill>
                <a:prstClr val="black"/>
              </a:solidFill>
            </a:endParaRPr>
          </a:p>
          <a:p>
            <a:pPr lvl="0"/>
            <a:r>
              <a:rPr lang="fr-FR" dirty="0">
                <a:solidFill>
                  <a:prstClr val="black"/>
                </a:solidFill>
              </a:rPr>
              <a:t>Je précise que même si les prérogatives des CAP ont évoluées, dans la mesure où dans l’article 1</a:t>
            </a:r>
            <a:r>
              <a:rPr lang="fr-FR" baseline="30000" dirty="0">
                <a:solidFill>
                  <a:prstClr val="black"/>
                </a:solidFill>
              </a:rPr>
              <a:t>er</a:t>
            </a:r>
            <a:r>
              <a:rPr lang="fr-FR" dirty="0">
                <a:solidFill>
                  <a:prstClr val="black"/>
                </a:solidFill>
              </a:rPr>
              <a:t> du décret n°85-1054 mentionne bien le passage en CAP, vous devez donc être en possession de son avis.</a:t>
            </a:r>
          </a:p>
          <a:p>
            <a:endParaRPr lang="fr-FR" dirty="0"/>
          </a:p>
        </p:txBody>
      </p:sp>
    </p:spTree>
    <p:extLst>
      <p:ext uri="{BB962C8B-B14F-4D97-AF65-F5344CB8AC3E}">
        <p14:creationId xmlns:p14="http://schemas.microsoft.com/office/powerpoint/2010/main" val="399972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12A33EA7-53D1-4C65-ACEA-E83389116729}"/>
              </a:ext>
            </a:extLst>
          </p:cNvPr>
          <p:cNvSpPr>
            <a:spLocks noGrp="1"/>
          </p:cNvSpPr>
          <p:nvPr>
            <p:ph type="body" sz="quarter" idx="3"/>
          </p:nvPr>
        </p:nvSpPr>
        <p:spPr/>
        <p:txBody>
          <a:bodyPr/>
          <a:lstStyle/>
          <a:p>
            <a:pPr lvl="0"/>
            <a:r>
              <a:rPr lang="fr-FR" dirty="0">
                <a:solidFill>
                  <a:prstClr val="black"/>
                </a:solidFill>
              </a:rPr>
              <a:t>Concernant le reclassement statutaire, pour la fonction publique Territoriale, vous devez être en possession de l’arrêté de reclassement  avec en visa l’avis favorable du comité médical et la demande de l’intéressé.</a:t>
            </a:r>
          </a:p>
          <a:p>
            <a:pPr lvl="0"/>
            <a:endParaRPr lang="fr-FR" dirty="0">
              <a:solidFill>
                <a:prstClr val="black"/>
              </a:solidFill>
            </a:endParaRPr>
          </a:p>
          <a:p>
            <a:pPr lvl="0"/>
            <a:r>
              <a:rPr lang="fr-FR" dirty="0">
                <a:solidFill>
                  <a:prstClr val="black"/>
                </a:solidFill>
              </a:rPr>
              <a:t>Si vous avez placé un agent en Période de Préparation au reclassement, vous pouvez le comptabiliser en tant que BOE reclassé si vous êtes en possession de l’avis du comité médical et de la convention signée entre vous et l’agent</a:t>
            </a:r>
          </a:p>
          <a:p>
            <a:endParaRPr lang="fr-FR" dirty="0"/>
          </a:p>
        </p:txBody>
      </p:sp>
    </p:spTree>
    <p:extLst>
      <p:ext uri="{BB962C8B-B14F-4D97-AF65-F5344CB8AC3E}">
        <p14:creationId xmlns:p14="http://schemas.microsoft.com/office/powerpoint/2010/main" val="415628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27E1B22E-ADED-42C8-998A-27961EF55CFF}"/>
              </a:ext>
            </a:extLst>
          </p:cNvPr>
          <p:cNvSpPr>
            <a:spLocks noGrp="1"/>
          </p:cNvSpPr>
          <p:nvPr>
            <p:ph type="body" sz="quarter" idx="3"/>
          </p:nvPr>
        </p:nvSpPr>
        <p:spPr/>
        <p:txBody>
          <a:bodyPr/>
          <a:lstStyle/>
          <a:p>
            <a:pPr lvl="0"/>
            <a:r>
              <a:rPr lang="fr-FR" dirty="0">
                <a:solidFill>
                  <a:prstClr val="black"/>
                </a:solidFill>
              </a:rPr>
              <a:t>Pour la Fonction Publique territoriale, il existe des dispositions particulières pour les sapeurs-pompiers professionnels permettant aux SDISS de comptabiliser des agents en tant que BOE reclassés s’ils ont bénéficié d’un affectation non opérationnelle ou d’un reclassement pour raison opérationnelle.</a:t>
            </a:r>
          </a:p>
          <a:p>
            <a:pPr lvl="0"/>
            <a:endParaRPr lang="fr-FR" dirty="0">
              <a:solidFill>
                <a:prstClr val="black"/>
              </a:solidFill>
            </a:endParaRPr>
          </a:p>
          <a:p>
            <a:pPr lvl="0"/>
            <a:r>
              <a:rPr lang="fr-FR" dirty="0">
                <a:solidFill>
                  <a:prstClr val="black"/>
                </a:solidFill>
              </a:rPr>
              <a:t>Pour justifier de cette catégorie de BOE reclassés, vous devez être en possession de l’acte administratif qui prononce l’affectation sur une affectation non opérationnelle ou un reclassement pour raison opérationnelle</a:t>
            </a:r>
          </a:p>
          <a:p>
            <a:endParaRPr lang="fr-FR" dirty="0"/>
          </a:p>
        </p:txBody>
      </p:sp>
    </p:spTree>
    <p:extLst>
      <p:ext uri="{BB962C8B-B14F-4D97-AF65-F5344CB8AC3E}">
        <p14:creationId xmlns:p14="http://schemas.microsoft.com/office/powerpoint/2010/main" val="1016482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2</a:t>
            </a:fld>
            <a:endParaRPr lang="fr-FR"/>
          </a:p>
        </p:txBody>
      </p:sp>
      <p:sp>
        <p:nvSpPr>
          <p:cNvPr id="6" name="Espace réservé des notes 5">
            <a:extLst>
              <a:ext uri="{FF2B5EF4-FFF2-40B4-BE49-F238E27FC236}">
                <a16:creationId xmlns:a16="http://schemas.microsoft.com/office/drawing/2014/main" id="{7ECAB23D-4A51-47AC-BFFF-7D4D5C4B16DA}"/>
              </a:ext>
            </a:extLst>
          </p:cNvPr>
          <p:cNvSpPr>
            <a:spLocks noGrp="1"/>
          </p:cNvSpPr>
          <p:nvPr>
            <p:ph type="body" sz="quarter" idx="3"/>
          </p:nvPr>
        </p:nvSpPr>
        <p:spPr/>
        <p:txBody>
          <a:bodyPr/>
          <a:lstStyle/>
          <a:p>
            <a:pPr lvl="0" algn="just" defTabSz="914400">
              <a:defRPr/>
            </a:pPr>
            <a:r>
              <a:rPr lang="fr-FR" sz="1400" kern="0" dirty="0">
                <a:solidFill>
                  <a:sysClr val="windowText" lastClr="000000"/>
                </a:solidFill>
              </a:rPr>
              <a:t>Vous devez déclarer le nombre de BOE, c’est-à-dire de bénéficiaires de l’obligation d’emploi que vous avez dans votre effectif au 31 décembre N-1. Pour la campagne de déclaration 2021, vous devez donc indiqué le nombre de BOE présents dans votre effectif au 31 décembre 2020.</a:t>
            </a:r>
          </a:p>
          <a:p>
            <a:pPr lvl="0" algn="just" defTabSz="914400">
              <a:defRPr/>
            </a:pPr>
            <a:endParaRPr lang="fr-FR" sz="1400" kern="0" dirty="0">
              <a:solidFill>
                <a:sysClr val="windowText" lastClr="000000"/>
              </a:solidFill>
            </a:endParaRPr>
          </a:p>
          <a:p>
            <a:pPr lvl="0" algn="just" defTabSz="914400">
              <a:defRPr/>
            </a:pPr>
            <a:r>
              <a:rPr lang="fr-FR" sz="1400" kern="0" dirty="0">
                <a:solidFill>
                  <a:sysClr val="windowText" lastClr="000000"/>
                </a:solidFill>
              </a:rPr>
              <a:t>De ce fait, le justificatif de la qualité de BOE doit avoir une date de validité au 31 décembre N-1.</a:t>
            </a:r>
          </a:p>
          <a:p>
            <a:pPr lvl="0" algn="just" defTabSz="914400">
              <a:defRPr/>
            </a:pPr>
            <a:endParaRPr lang="fr-FR" sz="1400" kern="0" dirty="0">
              <a:solidFill>
                <a:sysClr val="windowText" lastClr="000000"/>
              </a:solidFill>
            </a:endParaRPr>
          </a:p>
          <a:p>
            <a:pPr lvl="0" algn="just" defTabSz="914400">
              <a:defRPr/>
            </a:pPr>
            <a:r>
              <a:rPr lang="fr-FR" sz="1400" kern="0" dirty="0">
                <a:solidFill>
                  <a:sysClr val="windowText" lastClr="000000"/>
                </a:solidFill>
              </a:rPr>
              <a:t>Si un de vos agents a plus qualité de BOE, il ne peut être comptabilisé qu'une seule fois au titre de l'une de ses qualités. Il vous convient alors de choisir la plus pertinente notamment au regard de la période de validité de la qualité de BOE.</a:t>
            </a:r>
          </a:p>
          <a:p>
            <a:pPr lvl="0" algn="just" defTabSz="914400">
              <a:defRPr/>
            </a:pPr>
            <a:endParaRPr lang="fr-FR" sz="1400" kern="0" dirty="0">
              <a:solidFill>
                <a:sysClr val="windowText" lastClr="000000"/>
              </a:solidFill>
            </a:endParaRPr>
          </a:p>
          <a:p>
            <a:pPr lvl="0" algn="just" defTabSz="914400">
              <a:defRPr/>
            </a:pPr>
            <a:r>
              <a:rPr lang="fr-FR" sz="1400" kern="0" dirty="0">
                <a:solidFill>
                  <a:sysClr val="windowText" lastClr="000000"/>
                </a:solidFill>
              </a:rPr>
              <a:t>Chaque BOE compte pour une unité quelque soit sa quotité de travail et sa date de recrutement ou de reconnaissance de la qualité de BOE.</a:t>
            </a:r>
          </a:p>
          <a:p>
            <a:endParaRPr lang="fr-FR" dirty="0"/>
          </a:p>
        </p:txBody>
      </p:sp>
    </p:spTree>
    <p:extLst>
      <p:ext uri="{BB962C8B-B14F-4D97-AF65-F5344CB8AC3E}">
        <p14:creationId xmlns:p14="http://schemas.microsoft.com/office/powerpoint/2010/main" val="398897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E6909ADF-87A4-4FD9-A065-D2ECDA9AD8EE}"/>
              </a:ext>
            </a:extLst>
          </p:cNvPr>
          <p:cNvSpPr>
            <a:spLocks noGrp="1"/>
          </p:cNvSpPr>
          <p:nvPr>
            <p:ph type="body" sz="quarter" idx="3"/>
          </p:nvPr>
        </p:nvSpPr>
        <p:spPr/>
        <p:txBody>
          <a:bodyPr/>
          <a:lstStyle/>
          <a:p>
            <a:pPr lvl="0"/>
            <a:r>
              <a:rPr lang="fr-FR" dirty="0">
                <a:solidFill>
                  <a:prstClr val="black"/>
                </a:solidFill>
              </a:rPr>
              <a:t>Enfin, pour la Fonction Publique Hospitalière, la rédaction est similaire à celle que nous avons vu pour la Fonction Publique d’Etat. </a:t>
            </a:r>
          </a:p>
          <a:p>
            <a:pPr lvl="0"/>
            <a:endParaRPr lang="fr-FR" dirty="0">
              <a:solidFill>
                <a:prstClr val="black"/>
              </a:solidFill>
            </a:endParaRPr>
          </a:p>
          <a:p>
            <a:pPr lvl="0"/>
            <a:r>
              <a:rPr lang="fr-FR" dirty="0">
                <a:solidFill>
                  <a:prstClr val="black"/>
                </a:solidFill>
              </a:rPr>
              <a:t>Pour justifier de cette catégorie de BOE, vous devez donc être en possession des justificatifs suivants : l’avis du médecin du travail si l’agent n’a pas eu d’arrêt maladie ou du comité médical s’il a eu des congés maladies, ainsi que la notification de ce changement d’affectation précisant l’ancienne affectation, la reconnaissance de l’inaptitude et la nouvelle affectation quel que soit le formalisme. Cela peut se faire à partir d’une note de service, d’un courrier à l’agent, d’une décision ou d’une attestation.</a:t>
            </a:r>
          </a:p>
          <a:p>
            <a:endParaRPr lang="fr-FR" dirty="0"/>
          </a:p>
        </p:txBody>
      </p:sp>
    </p:spTree>
    <p:extLst>
      <p:ext uri="{BB962C8B-B14F-4D97-AF65-F5344CB8AC3E}">
        <p14:creationId xmlns:p14="http://schemas.microsoft.com/office/powerpoint/2010/main" val="2144793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BEAB05FF-F461-40EF-B918-89F21D5DE399}"/>
              </a:ext>
            </a:extLst>
          </p:cNvPr>
          <p:cNvSpPr>
            <a:spLocks noGrp="1"/>
          </p:cNvSpPr>
          <p:nvPr>
            <p:ph type="body" sz="quarter" idx="3"/>
          </p:nvPr>
        </p:nvSpPr>
        <p:spPr/>
        <p:txBody>
          <a:bodyPr/>
          <a:lstStyle/>
          <a:p>
            <a:pPr lvl="0"/>
            <a:r>
              <a:rPr lang="fr-FR" dirty="0">
                <a:solidFill>
                  <a:prstClr val="black"/>
                </a:solidFill>
              </a:rPr>
              <a:t>Concernant le reclassement statutaire, pour la fonction publique Hospitalière, vous devez être en possession de la décision de reclassement  avec en visa l’avis favorable du comité médical et la demande de l’intéressé.</a:t>
            </a:r>
          </a:p>
          <a:p>
            <a:pPr lvl="0"/>
            <a:endParaRPr lang="fr-FR" dirty="0">
              <a:solidFill>
                <a:prstClr val="black"/>
              </a:solidFill>
            </a:endParaRPr>
          </a:p>
          <a:p>
            <a:pPr lvl="0"/>
            <a:r>
              <a:rPr lang="fr-FR" dirty="0">
                <a:solidFill>
                  <a:prstClr val="black"/>
                </a:solidFill>
              </a:rPr>
              <a:t>Par contre, le dispositif de Période de Préparation au reclassement, PPR n’a pas été déployé à ce jour pour la Fonction Publique Hospitalière.</a:t>
            </a:r>
          </a:p>
          <a:p>
            <a:endParaRPr lang="fr-FR" dirty="0"/>
          </a:p>
        </p:txBody>
      </p:sp>
    </p:spTree>
    <p:extLst>
      <p:ext uri="{BB962C8B-B14F-4D97-AF65-F5344CB8AC3E}">
        <p14:creationId xmlns:p14="http://schemas.microsoft.com/office/powerpoint/2010/main" val="3800299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22</a:t>
            </a:fld>
            <a:endParaRPr lang="fr-FR"/>
          </a:p>
        </p:txBody>
      </p:sp>
      <p:sp>
        <p:nvSpPr>
          <p:cNvPr id="6" name="Espace réservé des notes 5">
            <a:extLst>
              <a:ext uri="{FF2B5EF4-FFF2-40B4-BE49-F238E27FC236}">
                <a16:creationId xmlns:a16="http://schemas.microsoft.com/office/drawing/2014/main" id="{4158D5B1-037F-4701-804A-1E462238BFAA}"/>
              </a:ext>
            </a:extLst>
          </p:cNvPr>
          <p:cNvSpPr>
            <a:spLocks noGrp="1"/>
          </p:cNvSpPr>
          <p:nvPr>
            <p:ph type="body" sz="quarter" idx="3"/>
          </p:nvPr>
        </p:nvSpPr>
        <p:spPr/>
        <p:txBody>
          <a:bodyPr/>
          <a:lstStyle/>
          <a:p>
            <a:pPr lvl="0"/>
            <a:r>
              <a:rPr lang="fr-FR" dirty="0">
                <a:solidFill>
                  <a:prstClr val="black"/>
                </a:solidFill>
              </a:rPr>
              <a:t>Sur la plateforme </a:t>
            </a:r>
            <a:r>
              <a:rPr lang="fr-FR" dirty="0" err="1">
                <a:solidFill>
                  <a:prstClr val="black"/>
                </a:solidFill>
              </a:rPr>
              <a:t>Pep’s</a:t>
            </a:r>
            <a:r>
              <a:rPr lang="fr-FR" dirty="0">
                <a:solidFill>
                  <a:prstClr val="black"/>
                </a:solidFill>
              </a:rPr>
              <a:t>, après avoir saisi vos ETP et vos ETR, vous pourrez saisir vos BOE, en précisant parmi vos BOE le nombre de BOE que vous avez recruté au cours de l’année N-1 et qui ont 50 ans et plus, ainsi que le nombre de vos agents qui sont devenus BOE au cours de l’année N-1 et qui ont 50 ans et plus.</a:t>
            </a:r>
          </a:p>
          <a:p>
            <a:pPr lvl="0"/>
            <a:endParaRPr lang="fr-FR" dirty="0">
              <a:solidFill>
                <a:prstClr val="black"/>
              </a:solidFill>
            </a:endParaRPr>
          </a:p>
          <a:p>
            <a:pPr lvl="0"/>
            <a:r>
              <a:rPr lang="fr-FR" dirty="0">
                <a:solidFill>
                  <a:prstClr val="black"/>
                </a:solidFill>
              </a:rPr>
              <a:t>Pour rappel, les agents concernés seront comptabilisés pour 1,5 BOE au lieu de 1.</a:t>
            </a:r>
          </a:p>
          <a:p>
            <a:pPr lvl="0"/>
            <a:endParaRPr lang="fr-FR" dirty="0">
              <a:solidFill>
                <a:prstClr val="black"/>
              </a:solidFill>
            </a:endParaRPr>
          </a:p>
          <a:p>
            <a:pPr lvl="0"/>
            <a:r>
              <a:rPr lang="fr-FR" dirty="0">
                <a:solidFill>
                  <a:prstClr val="black"/>
                </a:solidFill>
              </a:rPr>
              <a:t>Cette comptabilisation, ne se fait qu’une seule fois. En effet, les agents que vous avez déclaré comme tels cette année ne devront plus être déclarés les années suivantes.</a:t>
            </a:r>
          </a:p>
          <a:p>
            <a:endParaRPr lang="fr-FR" dirty="0"/>
          </a:p>
        </p:txBody>
      </p:sp>
    </p:spTree>
    <p:extLst>
      <p:ext uri="{BB962C8B-B14F-4D97-AF65-F5344CB8AC3E}">
        <p14:creationId xmlns:p14="http://schemas.microsoft.com/office/powerpoint/2010/main" val="2892860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54D8A1F0-633B-DE49-A393-794EECAA69FA}" type="slidenum">
              <a:rPr lang="fr-FR" smtClean="0"/>
              <a:t>23</a:t>
            </a:fld>
            <a:endParaRPr lang="fr-FR"/>
          </a:p>
        </p:txBody>
      </p:sp>
    </p:spTree>
    <p:extLst>
      <p:ext uri="{BB962C8B-B14F-4D97-AF65-F5344CB8AC3E}">
        <p14:creationId xmlns:p14="http://schemas.microsoft.com/office/powerpoint/2010/main" val="2272859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3</a:t>
            </a:fld>
            <a:endParaRPr lang="fr-FR"/>
          </a:p>
        </p:txBody>
      </p:sp>
      <p:sp>
        <p:nvSpPr>
          <p:cNvPr id="6" name="Espace réservé des notes 5">
            <a:extLst>
              <a:ext uri="{FF2B5EF4-FFF2-40B4-BE49-F238E27FC236}">
                <a16:creationId xmlns:a16="http://schemas.microsoft.com/office/drawing/2014/main" id="{B9261DB5-1613-48BA-B0EC-17E059BF1794}"/>
              </a:ext>
            </a:extLst>
          </p:cNvPr>
          <p:cNvSpPr>
            <a:spLocks noGrp="1"/>
          </p:cNvSpPr>
          <p:nvPr>
            <p:ph type="body" sz="quarter" idx="3"/>
          </p:nvPr>
        </p:nvSpPr>
        <p:spPr/>
        <p:txBody>
          <a:bodyPr/>
          <a:lstStyle/>
          <a:p>
            <a:pPr lvl="0"/>
            <a:r>
              <a:rPr lang="fr-FR" dirty="0">
                <a:solidFill>
                  <a:prstClr val="black"/>
                </a:solidFill>
              </a:rPr>
              <a:t>Je vous ai indiqué dans le tutoriel dédié aux ETP et aux ETR que les apprentis, les contrats aidés (CUI/CAE, PEC par exemple) ne doivent pas être comptabilisés en ETP et en ETR.</a:t>
            </a:r>
          </a:p>
          <a:p>
            <a:pPr lvl="0"/>
            <a:endParaRPr lang="fr-FR" dirty="0">
              <a:solidFill>
                <a:prstClr val="black"/>
              </a:solidFill>
            </a:endParaRPr>
          </a:p>
          <a:p>
            <a:pPr lvl="0"/>
            <a:r>
              <a:rPr lang="fr-FR" dirty="0">
                <a:solidFill>
                  <a:prstClr val="black"/>
                </a:solidFill>
              </a:rPr>
              <a:t>Toutefois, vous pouvez les comptabiliser en BOE sous 3 conditions.</a:t>
            </a:r>
          </a:p>
          <a:p>
            <a:pPr lvl="0"/>
            <a:endParaRPr lang="fr-FR" dirty="0">
              <a:solidFill>
                <a:prstClr val="black"/>
              </a:solidFill>
            </a:endParaRPr>
          </a:p>
          <a:p>
            <a:pPr lvl="0"/>
            <a:r>
              <a:rPr lang="fr-FR" dirty="0">
                <a:solidFill>
                  <a:prstClr val="black"/>
                </a:solidFill>
              </a:rPr>
              <a:t>D’une part, pour être comptabilisés, ils doivent avoir la qualité de BOE.</a:t>
            </a:r>
          </a:p>
          <a:p>
            <a:pPr lvl="0"/>
            <a:r>
              <a:rPr lang="fr-FR" dirty="0">
                <a:solidFill>
                  <a:prstClr val="black"/>
                </a:solidFill>
              </a:rPr>
              <a:t>D’autre part, ils doivent être présents dans les effectifs au 31 décembre N-1.</a:t>
            </a:r>
          </a:p>
          <a:p>
            <a:pPr lvl="0"/>
            <a:r>
              <a:rPr lang="fr-FR" dirty="0">
                <a:solidFill>
                  <a:prstClr val="black"/>
                </a:solidFill>
              </a:rPr>
              <a:t>Enfin, ils doivent avoir été rémunérés au moins 6 mois au cours de l’année N-1, la période n’est pas obligatoirement continue.</a:t>
            </a:r>
          </a:p>
          <a:p>
            <a:endParaRPr lang="fr-FR" dirty="0"/>
          </a:p>
        </p:txBody>
      </p:sp>
    </p:spTree>
    <p:extLst>
      <p:ext uri="{BB962C8B-B14F-4D97-AF65-F5344CB8AC3E}">
        <p14:creationId xmlns:p14="http://schemas.microsoft.com/office/powerpoint/2010/main" val="16147545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4</a:t>
            </a:fld>
            <a:endParaRPr lang="fr-FR"/>
          </a:p>
        </p:txBody>
      </p:sp>
      <p:sp>
        <p:nvSpPr>
          <p:cNvPr id="6" name="Espace réservé des notes 5">
            <a:extLst>
              <a:ext uri="{FF2B5EF4-FFF2-40B4-BE49-F238E27FC236}">
                <a16:creationId xmlns:a16="http://schemas.microsoft.com/office/drawing/2014/main" id="{0CCBFD8F-65EF-42FB-B8A6-2EC790B396DE}"/>
              </a:ext>
            </a:extLst>
          </p:cNvPr>
          <p:cNvSpPr>
            <a:spLocks noGrp="1"/>
          </p:cNvSpPr>
          <p:nvPr>
            <p:ph type="body" sz="quarter" idx="3"/>
          </p:nvPr>
        </p:nvSpPr>
        <p:spPr/>
        <p:txBody>
          <a:bodyPr/>
          <a:lstStyle/>
          <a:p>
            <a:pPr lvl="0"/>
            <a:r>
              <a:rPr lang="fr-FR" dirty="0">
                <a:solidFill>
                  <a:prstClr val="black"/>
                </a:solidFill>
              </a:rPr>
              <a:t>A compter de la campagne de déclaration 2021 au titre de l’année 2020, vous avez la possibilité de valoriser les BOE de 50 ans et plus.</a:t>
            </a:r>
          </a:p>
          <a:p>
            <a:pPr lvl="0"/>
            <a:endParaRPr lang="fr-FR" dirty="0">
              <a:solidFill>
                <a:prstClr val="black"/>
              </a:solidFill>
            </a:endParaRPr>
          </a:p>
          <a:p>
            <a:pPr lvl="0"/>
            <a:r>
              <a:rPr lang="fr-FR" dirty="0">
                <a:solidFill>
                  <a:prstClr val="black"/>
                </a:solidFill>
              </a:rPr>
              <a:t>Cette disposition concerne uniquement les agents recrutés en 2020 ayant la qualité de BOE et 50 et plus, ainsi que les agents reconnus BOE comme tel en 2020 qui ont 50 ans et plus. Ces agents compteront alors pour une unité et demie.</a:t>
            </a:r>
          </a:p>
          <a:p>
            <a:pPr lvl="0"/>
            <a:endParaRPr lang="fr-FR" dirty="0">
              <a:solidFill>
                <a:prstClr val="black"/>
              </a:solidFill>
            </a:endParaRPr>
          </a:p>
          <a:p>
            <a:pPr lvl="0"/>
            <a:r>
              <a:rPr lang="fr-FR" dirty="0">
                <a:solidFill>
                  <a:prstClr val="black"/>
                </a:solidFill>
              </a:rPr>
              <a:t>Lors de votre déclaration, vous devrez saisir le nombre de BOE total présents dans vos effectifs au 31 décembre N-1 et spécifier le nombre de BOE recrutés en 2020 en tant que tels ayant 50 ans et plus, ainsi que le nombre d’agents reconnus BOE en 2020 ayant 50 ans et plus.</a:t>
            </a:r>
          </a:p>
          <a:p>
            <a:endParaRPr lang="fr-FR" dirty="0"/>
          </a:p>
        </p:txBody>
      </p:sp>
    </p:spTree>
    <p:extLst>
      <p:ext uri="{BB962C8B-B14F-4D97-AF65-F5344CB8AC3E}">
        <p14:creationId xmlns:p14="http://schemas.microsoft.com/office/powerpoint/2010/main" val="669553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5</a:t>
            </a:fld>
            <a:endParaRPr lang="fr-FR"/>
          </a:p>
        </p:txBody>
      </p:sp>
      <p:sp>
        <p:nvSpPr>
          <p:cNvPr id="6" name="Espace réservé des notes 5">
            <a:extLst>
              <a:ext uri="{FF2B5EF4-FFF2-40B4-BE49-F238E27FC236}">
                <a16:creationId xmlns:a16="http://schemas.microsoft.com/office/drawing/2014/main" id="{1ACE1528-7CD7-422F-83F4-5891CD2ABB09}"/>
              </a:ext>
            </a:extLst>
          </p:cNvPr>
          <p:cNvSpPr>
            <a:spLocks noGrp="1"/>
          </p:cNvSpPr>
          <p:nvPr>
            <p:ph type="body" sz="quarter" idx="3"/>
          </p:nvPr>
        </p:nvSpPr>
        <p:spPr/>
        <p:txBody>
          <a:bodyPr/>
          <a:lstStyle/>
          <a:p>
            <a:pPr lvl="0"/>
            <a:r>
              <a:rPr lang="fr-FR" dirty="0">
                <a:solidFill>
                  <a:prstClr val="black"/>
                </a:solidFill>
              </a:rPr>
              <a:t>La 1</a:t>
            </a:r>
            <a:r>
              <a:rPr lang="fr-FR" baseline="30000" dirty="0">
                <a:solidFill>
                  <a:prstClr val="black"/>
                </a:solidFill>
              </a:rPr>
              <a:t>ère</a:t>
            </a:r>
            <a:r>
              <a:rPr lang="fr-FR" dirty="0">
                <a:solidFill>
                  <a:prstClr val="black"/>
                </a:solidFill>
              </a:rPr>
              <a:t> catégorie de BOE concerne les travailleurs reconnus handicapés par la CDAPH, c’est-à-dire la commission des droits et de l'autonomie des personnes handicapées.</a:t>
            </a:r>
          </a:p>
          <a:p>
            <a:pPr lvl="0"/>
            <a:endParaRPr lang="fr-FR" dirty="0">
              <a:solidFill>
                <a:prstClr val="black"/>
              </a:solidFill>
            </a:endParaRPr>
          </a:p>
          <a:p>
            <a:pPr lvl="0"/>
            <a:r>
              <a:rPr lang="fr-FR" dirty="0">
                <a:solidFill>
                  <a:prstClr val="black"/>
                </a:solidFill>
              </a:rPr>
              <a:t>Si dans la décision de la CDAPH, il est indiqué une orientation vers un établissement ou un service d’aide par le travail, vers le marché du travail ou vers un centre de rééducation professionnelle, cela vaut RQTH</a:t>
            </a:r>
          </a:p>
          <a:p>
            <a:pPr lvl="0"/>
            <a:endParaRPr lang="fr-FR" dirty="0">
              <a:solidFill>
                <a:prstClr val="black"/>
              </a:solidFill>
            </a:endParaRPr>
          </a:p>
          <a:p>
            <a:pPr lvl="0"/>
            <a:r>
              <a:rPr lang="fr-FR" dirty="0">
                <a:solidFill>
                  <a:prstClr val="black"/>
                </a:solidFill>
              </a:rPr>
              <a:t>Depuis la parution du Décret no 2018-850 du 5 octobre 2018, certaines autorités ou organismes peuvent délivrer une attestation à tout bénéficiaire de l'obligation d'emploi des travailleurs handicapés. Cette attestation mentionne la reconnaissance de la qualité de bénéficiaire de l'obligation d'emploi en vue de l'insertion professionnelle. Un arrêté des ministres chargés du travail et des personnes handicapées détermine le modèle de cette attestation.</a:t>
            </a:r>
          </a:p>
          <a:p>
            <a:pPr lvl="0"/>
            <a:r>
              <a:rPr lang="fr-FR" dirty="0">
                <a:solidFill>
                  <a:prstClr val="black"/>
                </a:solidFill>
              </a:rPr>
              <a:t> </a:t>
            </a:r>
          </a:p>
          <a:p>
            <a:pPr lvl="0"/>
            <a:r>
              <a:rPr lang="fr-FR" dirty="0">
                <a:solidFill>
                  <a:prstClr val="black"/>
                </a:solidFill>
              </a:rPr>
              <a:t>Les autorités ou organismes qui délivrent les décisions ou attestations son, selon le cas :</a:t>
            </a:r>
          </a:p>
          <a:p>
            <a:pPr marL="171450" lvl="0" indent="-171450">
              <a:buFontTx/>
              <a:buChar char="-"/>
            </a:pPr>
            <a:r>
              <a:rPr lang="fr-FR" dirty="0">
                <a:solidFill>
                  <a:prstClr val="black"/>
                </a:solidFill>
              </a:rPr>
              <a:t>le ministre de la Défense, ou le ministre de l’Intérieur pour les militaires de la gendarmerie nationale ;</a:t>
            </a:r>
          </a:p>
          <a:p>
            <a:pPr marL="171450" lvl="0" indent="-171450">
              <a:buFontTx/>
              <a:buChar char="-"/>
            </a:pPr>
            <a:r>
              <a:rPr lang="fr-FR" dirty="0">
                <a:solidFill>
                  <a:prstClr val="black"/>
                </a:solidFill>
              </a:rPr>
              <a:t>la caisse d’assurance maladie des travailleurs salariés ;</a:t>
            </a:r>
          </a:p>
          <a:p>
            <a:pPr marL="171450" lvl="0" indent="-171450">
              <a:buFontTx/>
              <a:buChar char="-"/>
            </a:pPr>
            <a:r>
              <a:rPr lang="fr-FR" dirty="0">
                <a:solidFill>
                  <a:prstClr val="black"/>
                </a:solidFill>
              </a:rPr>
              <a:t>la mutualité sociale agricole.</a:t>
            </a:r>
          </a:p>
          <a:p>
            <a:endParaRPr lang="fr-FR" dirty="0"/>
          </a:p>
        </p:txBody>
      </p:sp>
    </p:spTree>
    <p:extLst>
      <p:ext uri="{BB962C8B-B14F-4D97-AF65-F5344CB8AC3E}">
        <p14:creationId xmlns:p14="http://schemas.microsoft.com/office/powerpoint/2010/main" val="1365075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A5707441-9967-4A95-9972-8D09A04A1E9D}"/>
              </a:ext>
            </a:extLst>
          </p:cNvPr>
          <p:cNvSpPr>
            <a:spLocks noGrp="1"/>
          </p:cNvSpPr>
          <p:nvPr>
            <p:ph type="body" sz="quarter" idx="3"/>
          </p:nvPr>
        </p:nvSpPr>
        <p:spPr/>
        <p:txBody>
          <a:bodyPr/>
          <a:lstStyle/>
          <a:p>
            <a:pPr lvl="0"/>
            <a:r>
              <a:rPr lang="fr-FR" dirty="0">
                <a:solidFill>
                  <a:prstClr val="black"/>
                </a:solidFill>
              </a:rPr>
              <a:t>La 2</a:t>
            </a:r>
            <a:r>
              <a:rPr lang="fr-FR" baseline="30000" dirty="0">
                <a:solidFill>
                  <a:prstClr val="black"/>
                </a:solidFill>
              </a:rPr>
              <a:t>ème</a:t>
            </a:r>
            <a:r>
              <a:rPr lang="fr-FR" dirty="0">
                <a:solidFill>
                  <a:prstClr val="black"/>
                </a:solidFill>
              </a:rPr>
              <a:t> catégorie de BOE concernent les agents titulaires d’une rente d’invalidité suite à un accident de travail ou de maladies professionnelles ayant entraîné une incapacité permanent au moins égale à 10 %</a:t>
            </a:r>
          </a:p>
          <a:p>
            <a:pPr lvl="0"/>
            <a:endParaRPr lang="fr-FR" dirty="0">
              <a:solidFill>
                <a:prstClr val="black"/>
              </a:solidFill>
            </a:endParaRPr>
          </a:p>
          <a:p>
            <a:pPr lvl="0"/>
            <a:r>
              <a:rPr lang="fr-FR" dirty="0">
                <a:solidFill>
                  <a:prstClr val="black"/>
                </a:solidFill>
              </a:rPr>
              <a:t>Pour justifier de cette catégorie, vous devez être en possession de la photocopie justifiant de la rente avec la précision du taux d’invalidité qui doit être supérieur à 10 %</a:t>
            </a:r>
          </a:p>
          <a:p>
            <a:endParaRPr lang="fr-FR" dirty="0"/>
          </a:p>
        </p:txBody>
      </p:sp>
    </p:spTree>
    <p:extLst>
      <p:ext uri="{BB962C8B-B14F-4D97-AF65-F5344CB8AC3E}">
        <p14:creationId xmlns:p14="http://schemas.microsoft.com/office/powerpoint/2010/main" val="30450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4D8A1F0-633B-DE49-A393-794EECAA69F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Espace réservé des notes 5">
            <a:extLst>
              <a:ext uri="{FF2B5EF4-FFF2-40B4-BE49-F238E27FC236}">
                <a16:creationId xmlns:a16="http://schemas.microsoft.com/office/drawing/2014/main" id="{E468BD52-9030-45E9-A362-3A89CA8603CC}"/>
              </a:ext>
            </a:extLst>
          </p:cNvPr>
          <p:cNvSpPr>
            <a:spLocks noGrp="1"/>
          </p:cNvSpPr>
          <p:nvPr>
            <p:ph type="body" sz="quarter" idx="3"/>
          </p:nvPr>
        </p:nvSpPr>
        <p:spPr/>
        <p:txBody>
          <a:bodyPr/>
          <a:lstStyle/>
          <a:p>
            <a:pPr lvl="0"/>
            <a:r>
              <a:rPr lang="fr-FR" dirty="0">
                <a:solidFill>
                  <a:prstClr val="black"/>
                </a:solidFill>
              </a:rPr>
              <a:t>La 3</a:t>
            </a:r>
            <a:r>
              <a:rPr lang="fr-FR" baseline="30000" dirty="0">
                <a:solidFill>
                  <a:prstClr val="black"/>
                </a:solidFill>
              </a:rPr>
              <a:t>ème</a:t>
            </a:r>
            <a:r>
              <a:rPr lang="fr-FR" dirty="0">
                <a:solidFill>
                  <a:prstClr val="black"/>
                </a:solidFill>
              </a:rPr>
              <a:t> catégorie de BOE concerne les agents titulaires d’une pension d’invalidité.</a:t>
            </a:r>
          </a:p>
          <a:p>
            <a:pPr lvl="0"/>
            <a:endParaRPr lang="fr-FR" dirty="0">
              <a:solidFill>
                <a:prstClr val="black"/>
              </a:solidFill>
            </a:endParaRPr>
          </a:p>
          <a:p>
            <a:pPr lvl="0"/>
            <a:r>
              <a:rPr lang="fr-FR" dirty="0">
                <a:solidFill>
                  <a:prstClr val="black"/>
                </a:solidFill>
              </a:rPr>
              <a:t>Pour justifier de cette qualité de BOE, vous devez être en possession de la photocopie de la pension d’invalidité</a:t>
            </a:r>
          </a:p>
          <a:p>
            <a:endParaRPr lang="fr-FR" dirty="0"/>
          </a:p>
        </p:txBody>
      </p:sp>
    </p:spTree>
    <p:extLst>
      <p:ext uri="{BB962C8B-B14F-4D97-AF65-F5344CB8AC3E}">
        <p14:creationId xmlns:p14="http://schemas.microsoft.com/office/powerpoint/2010/main" val="830694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8</a:t>
            </a:fld>
            <a:endParaRPr lang="fr-FR"/>
          </a:p>
        </p:txBody>
      </p:sp>
      <p:sp>
        <p:nvSpPr>
          <p:cNvPr id="6" name="Espace réservé des notes 5">
            <a:extLst>
              <a:ext uri="{FF2B5EF4-FFF2-40B4-BE49-F238E27FC236}">
                <a16:creationId xmlns:a16="http://schemas.microsoft.com/office/drawing/2014/main" id="{BFA703F7-41A1-48B0-8707-C6953C13CE06}"/>
              </a:ext>
            </a:extLst>
          </p:cNvPr>
          <p:cNvSpPr>
            <a:spLocks noGrp="1"/>
          </p:cNvSpPr>
          <p:nvPr>
            <p:ph type="body" sz="quarter" idx="3"/>
          </p:nvPr>
        </p:nvSpPr>
        <p:spPr/>
        <p:txBody>
          <a:bodyPr/>
          <a:lstStyle/>
          <a:p>
            <a:pPr lvl="0"/>
            <a:r>
              <a:rPr lang="fr-FR" dirty="0">
                <a:solidFill>
                  <a:prstClr val="black"/>
                </a:solidFill>
              </a:rPr>
              <a:t>La 4</a:t>
            </a:r>
            <a:r>
              <a:rPr lang="fr-FR" baseline="30000" dirty="0">
                <a:solidFill>
                  <a:prstClr val="black"/>
                </a:solidFill>
              </a:rPr>
              <a:t>ème</a:t>
            </a:r>
            <a:r>
              <a:rPr lang="fr-FR" dirty="0">
                <a:solidFill>
                  <a:prstClr val="black"/>
                </a:solidFill>
              </a:rPr>
              <a:t> catégorie concerne les agents recrutés sur des emplois réservés.</a:t>
            </a:r>
          </a:p>
          <a:p>
            <a:pPr lvl="0"/>
            <a:endParaRPr lang="fr-FR" dirty="0">
              <a:solidFill>
                <a:prstClr val="black"/>
              </a:solidFill>
            </a:endParaRPr>
          </a:p>
          <a:p>
            <a:pPr lvl="0"/>
            <a:r>
              <a:rPr lang="fr-FR" dirty="0">
                <a:solidFill>
                  <a:prstClr val="black"/>
                </a:solidFill>
              </a:rPr>
              <a:t>Si vous avez recrutés des militaires ou d’anciens militaires sur un emploi réservé, vous pouvez les comptabiliser en tant que BOE uniquement s’ils ont été recrutés avant le 1</a:t>
            </a:r>
            <a:r>
              <a:rPr lang="fr-FR" baseline="30000" dirty="0">
                <a:solidFill>
                  <a:prstClr val="black"/>
                </a:solidFill>
              </a:rPr>
              <a:t>er</a:t>
            </a:r>
            <a:r>
              <a:rPr lang="fr-FR" dirty="0">
                <a:solidFill>
                  <a:prstClr val="black"/>
                </a:solidFill>
              </a:rPr>
              <a:t> janvier 2020. Vous ne pouvez plus comptabiliser les agents recrutés sur un emploi réservé à ce titre si le recrutement a eu lieu après le 1</a:t>
            </a:r>
            <a:r>
              <a:rPr lang="fr-FR" baseline="30000" dirty="0">
                <a:solidFill>
                  <a:prstClr val="black"/>
                </a:solidFill>
              </a:rPr>
              <a:t>er</a:t>
            </a:r>
            <a:r>
              <a:rPr lang="fr-FR" dirty="0">
                <a:solidFill>
                  <a:prstClr val="black"/>
                </a:solidFill>
              </a:rPr>
              <a:t> janvier 2020.</a:t>
            </a:r>
          </a:p>
          <a:p>
            <a:pPr lvl="0"/>
            <a:endParaRPr lang="fr-FR" dirty="0">
              <a:solidFill>
                <a:prstClr val="black"/>
              </a:solidFill>
            </a:endParaRPr>
          </a:p>
          <a:p>
            <a:pPr lvl="0"/>
            <a:r>
              <a:rPr lang="fr-FR" dirty="0">
                <a:solidFill>
                  <a:prstClr val="black"/>
                </a:solidFill>
              </a:rPr>
              <a:t>Pour les autres catégories d’agents recrutés sur un emplois réservés, vous pouvez tous les comptabiliser en tant que BOE quelle que soit leur date de recrutement.</a:t>
            </a:r>
          </a:p>
          <a:p>
            <a:pPr lvl="0"/>
            <a:endParaRPr lang="fr-FR" dirty="0">
              <a:solidFill>
                <a:prstClr val="black"/>
              </a:solidFill>
            </a:endParaRPr>
          </a:p>
          <a:p>
            <a:pPr lvl="0"/>
            <a:r>
              <a:rPr lang="fr-FR" dirty="0">
                <a:solidFill>
                  <a:prstClr val="black"/>
                </a:solidFill>
              </a:rPr>
              <a:t>Pour justifier de cette catégorie de BOE, vous devez être en possession de l’arrêté de nomination sur un emploi réservé.</a:t>
            </a:r>
          </a:p>
          <a:p>
            <a:endParaRPr lang="fr-FR" dirty="0"/>
          </a:p>
        </p:txBody>
      </p:sp>
    </p:spTree>
    <p:extLst>
      <p:ext uri="{BB962C8B-B14F-4D97-AF65-F5344CB8AC3E}">
        <p14:creationId xmlns:p14="http://schemas.microsoft.com/office/powerpoint/2010/main" val="246117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4" name="Espace réservé du numéro de diapositive 3"/>
          <p:cNvSpPr>
            <a:spLocks noGrp="1"/>
          </p:cNvSpPr>
          <p:nvPr>
            <p:ph type="sldNum" sz="quarter" idx="5"/>
          </p:nvPr>
        </p:nvSpPr>
        <p:spPr/>
        <p:txBody>
          <a:bodyPr/>
          <a:lstStyle/>
          <a:p>
            <a:fld id="{54D8A1F0-633B-DE49-A393-794EECAA69FA}" type="slidenum">
              <a:rPr lang="fr-FR" smtClean="0"/>
              <a:t>9</a:t>
            </a:fld>
            <a:endParaRPr lang="fr-FR"/>
          </a:p>
        </p:txBody>
      </p:sp>
      <p:sp>
        <p:nvSpPr>
          <p:cNvPr id="6" name="Espace réservé des notes 5">
            <a:extLst>
              <a:ext uri="{FF2B5EF4-FFF2-40B4-BE49-F238E27FC236}">
                <a16:creationId xmlns:a16="http://schemas.microsoft.com/office/drawing/2014/main" id="{F665E6F2-F34F-41A6-8792-5C44B331CF1A}"/>
              </a:ext>
            </a:extLst>
          </p:cNvPr>
          <p:cNvSpPr>
            <a:spLocks noGrp="1"/>
          </p:cNvSpPr>
          <p:nvPr>
            <p:ph type="body" sz="quarter" idx="3"/>
          </p:nvPr>
        </p:nvSpPr>
        <p:spPr/>
        <p:txBody>
          <a:bodyPr/>
          <a:lstStyle/>
          <a:p>
            <a:pPr lvl="0"/>
            <a:r>
              <a:rPr lang="fr-FR" dirty="0">
                <a:solidFill>
                  <a:prstClr val="black"/>
                </a:solidFill>
              </a:rPr>
              <a:t>Pour la 5</a:t>
            </a:r>
            <a:r>
              <a:rPr lang="fr-FR" baseline="30000" dirty="0">
                <a:solidFill>
                  <a:prstClr val="black"/>
                </a:solidFill>
              </a:rPr>
              <a:t>ème</a:t>
            </a:r>
            <a:r>
              <a:rPr lang="fr-FR" dirty="0">
                <a:solidFill>
                  <a:prstClr val="black"/>
                </a:solidFill>
              </a:rPr>
              <a:t> catégorie de BOE, peuvent être comptabilisés les titulaires de la carte d'invalidité définie à l'article L. 241-3 du code de l'action sociale et des familles ou de la carte mobilité inclusion avec la mention « Invalidité ».</a:t>
            </a:r>
          </a:p>
          <a:p>
            <a:pPr lvl="0"/>
            <a:endParaRPr lang="fr-FR" dirty="0">
              <a:solidFill>
                <a:prstClr val="black"/>
              </a:solidFill>
            </a:endParaRPr>
          </a:p>
          <a:p>
            <a:pPr lvl="0"/>
            <a:r>
              <a:rPr lang="fr-FR" dirty="0">
                <a:solidFill>
                  <a:prstClr val="black"/>
                </a:solidFill>
              </a:rPr>
              <a:t>J’attire votre attention sur la carte mobilité inclusion. Celle-ci regroupe la carte priorité, la carte stationnement et la carte invalidité. Seule la carte mobilité inclusion avec la mention « Invalidité » est valable.</a:t>
            </a:r>
          </a:p>
          <a:p>
            <a:pPr lvl="0"/>
            <a:endParaRPr lang="fr-FR" dirty="0">
              <a:solidFill>
                <a:prstClr val="black"/>
              </a:solidFill>
            </a:endParaRPr>
          </a:p>
          <a:p>
            <a:pPr lvl="0"/>
            <a:r>
              <a:rPr lang="fr-FR" dirty="0">
                <a:solidFill>
                  <a:prstClr val="black"/>
                </a:solidFill>
              </a:rPr>
              <a:t>Pour justifier de cette catégorie de BOE, vous devez donc être en possession de la photocopie de la carte invalidité ou de la carte mobilité inclusion ayant la mention « invalidité ».</a:t>
            </a:r>
          </a:p>
          <a:p>
            <a:endParaRPr lang="fr-FR" dirty="0"/>
          </a:p>
        </p:txBody>
      </p:sp>
    </p:spTree>
    <p:extLst>
      <p:ext uri="{BB962C8B-B14F-4D97-AF65-F5344CB8AC3E}">
        <p14:creationId xmlns:p14="http://schemas.microsoft.com/office/powerpoint/2010/main" val="1345364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23.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grpSp>
        <p:nvGrpSpPr>
          <p:cNvPr id="7" name="Grouper 6"/>
          <p:cNvGrpSpPr/>
          <p:nvPr userDrawn="1"/>
        </p:nvGrpSpPr>
        <p:grpSpPr>
          <a:xfrm>
            <a:off x="0" y="0"/>
            <a:ext cx="9144000" cy="6858000"/>
            <a:chOff x="0" y="0"/>
            <a:chExt cx="9144000" cy="6858000"/>
          </a:xfrm>
        </p:grpSpPr>
        <p:grpSp>
          <p:nvGrpSpPr>
            <p:cNvPr id="6" name="Grouper 5"/>
            <p:cNvGrpSpPr/>
            <p:nvPr userDrawn="1"/>
          </p:nvGrpSpPr>
          <p:grpSpPr>
            <a:xfrm>
              <a:off x="0" y="0"/>
              <a:ext cx="9144000" cy="6858000"/>
              <a:chOff x="0" y="0"/>
              <a:chExt cx="9144000" cy="6858000"/>
            </a:xfrm>
          </p:grpSpPr>
          <p:pic>
            <p:nvPicPr>
              <p:cNvPr id="2" name="Image 1" descr="Éléments PPT1.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ZoneTexte 3"/>
              <p:cNvSpPr txBox="1"/>
              <p:nvPr userDrawn="1"/>
            </p:nvSpPr>
            <p:spPr>
              <a:xfrm>
                <a:off x="6409404" y="3066801"/>
                <a:ext cx="2390948" cy="646331"/>
              </a:xfrm>
              <a:prstGeom prst="rect">
                <a:avLst/>
              </a:prstGeom>
              <a:noFill/>
            </p:spPr>
            <p:txBody>
              <a:bodyPr wrap="square" rtlCol="0">
                <a:spAutoFit/>
              </a:bodyPr>
              <a:lstStyle/>
              <a:p>
                <a:r>
                  <a:rPr lang="fr-FR" sz="1200" dirty="0">
                    <a:latin typeface="Gotham Bold"/>
                    <a:cs typeface="Gotham Bold"/>
                  </a:rPr>
                  <a:t>Fonds</a:t>
                </a:r>
                <a:r>
                  <a:rPr lang="fr-FR" sz="1200" baseline="0" dirty="0">
                    <a:latin typeface="Gotham Bold"/>
                    <a:cs typeface="Gotham Bold"/>
                  </a:rPr>
                  <a:t> pour l’insertion </a:t>
                </a:r>
              </a:p>
              <a:p>
                <a:r>
                  <a:rPr lang="fr-FR" sz="1200" baseline="0" dirty="0">
                    <a:latin typeface="Gotham Bold"/>
                    <a:cs typeface="Gotham Bold"/>
                  </a:rPr>
                  <a:t>des personnes handicapées dans la fonction publique</a:t>
                </a:r>
                <a:endParaRPr lang="fr-FR" sz="1200" dirty="0">
                  <a:latin typeface="Gotham Bold"/>
                  <a:cs typeface="Gotham Bold"/>
                </a:endParaRPr>
              </a:p>
            </p:txBody>
          </p:sp>
        </p:grpSp>
        <p:pic>
          <p:nvPicPr>
            <p:cNvPr id="5" name="Image 4"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13993" y="1673979"/>
              <a:ext cx="976318" cy="1045313"/>
            </a:xfrm>
            <a:prstGeom prst="rect">
              <a:avLst/>
            </a:prstGeom>
          </p:spPr>
        </p:pic>
      </p:grpSp>
      <p:sp>
        <p:nvSpPr>
          <p:cNvPr id="9" name="Titre 1"/>
          <p:cNvSpPr>
            <a:spLocks noGrp="1"/>
          </p:cNvSpPr>
          <p:nvPr>
            <p:ph type="ctrTitle" hasCustomPrompt="1"/>
          </p:nvPr>
        </p:nvSpPr>
        <p:spPr>
          <a:xfrm>
            <a:off x="783408" y="3627974"/>
            <a:ext cx="3489768" cy="1616288"/>
          </a:xfrm>
          <a:prstGeom prst="rect">
            <a:avLst/>
          </a:prstGeom>
        </p:spPr>
        <p:txBody>
          <a:bodyPr anchor="b">
            <a:normAutofit/>
          </a:bodyPr>
          <a:lstStyle>
            <a:lvl1pPr algn="l">
              <a:defRPr sz="2400" b="0" i="0">
                <a:solidFill>
                  <a:schemeClr val="bg1"/>
                </a:solidFill>
                <a:latin typeface="Lubalin Graph"/>
                <a:cs typeface="Lubalin Graph"/>
              </a:defRPr>
            </a:lvl1pPr>
          </a:lstStyle>
          <a:p>
            <a:r>
              <a:rPr lang="fr-FR" dirty="0"/>
              <a:t>Titre</a:t>
            </a:r>
          </a:p>
        </p:txBody>
      </p:sp>
    </p:spTree>
    <p:extLst>
      <p:ext uri="{BB962C8B-B14F-4D97-AF65-F5344CB8AC3E}">
        <p14:creationId xmlns:p14="http://schemas.microsoft.com/office/powerpoint/2010/main" val="1135919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Deux contenus">
    <p:spTree>
      <p:nvGrpSpPr>
        <p:cNvPr id="1" name=""/>
        <p:cNvGrpSpPr/>
        <p:nvPr/>
      </p:nvGrpSpPr>
      <p:grpSpPr>
        <a:xfrm>
          <a:off x="0" y="0"/>
          <a:ext cx="0" cy="0"/>
          <a:chOff x="0" y="0"/>
          <a:chExt cx="0" cy="0"/>
        </a:xfrm>
      </p:grpSpPr>
      <p:pic>
        <p:nvPicPr>
          <p:cNvPr id="2" name="Image 1" descr="Éléments PPT1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617457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pic>
        <p:nvPicPr>
          <p:cNvPr id="3" name="Image 2" descr="Éléments PPT1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2254869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055838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Deux contenus">
    <p:spTree>
      <p:nvGrpSpPr>
        <p:cNvPr id="1" name=""/>
        <p:cNvGrpSpPr/>
        <p:nvPr/>
      </p:nvGrpSpPr>
      <p:grpSpPr>
        <a:xfrm>
          <a:off x="0" y="0"/>
          <a:ext cx="0" cy="0"/>
          <a:chOff x="0" y="0"/>
          <a:chExt cx="0" cy="0"/>
        </a:xfrm>
      </p:grpSpPr>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4" name="Image 3" descr="Éléments PPT1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98741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Deux contenus">
    <p:spTree>
      <p:nvGrpSpPr>
        <p:cNvPr id="1" name=""/>
        <p:cNvGrpSpPr/>
        <p:nvPr/>
      </p:nvGrpSpPr>
      <p:grpSpPr>
        <a:xfrm>
          <a:off x="0" y="0"/>
          <a:ext cx="0" cy="0"/>
          <a:chOff x="0" y="0"/>
          <a:chExt cx="0" cy="0"/>
        </a:xfrm>
      </p:grpSpPr>
      <p:sp>
        <p:nvSpPr>
          <p:cNvPr id="11"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591B47"/>
                </a:solidFill>
                <a:latin typeface="B Lubalin Graph Demi"/>
                <a:cs typeface="B Lubalin Graph Demi"/>
              </a:defRPr>
            </a:lvl1pPr>
          </a:lstStyle>
          <a:p>
            <a:r>
              <a:rPr lang="fr-FR" dirty="0"/>
              <a:t>Titre</a:t>
            </a:r>
          </a:p>
        </p:txBody>
      </p:sp>
      <p:sp>
        <p:nvSpPr>
          <p:cNvPr id="13"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41226497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2" name="Image 1" descr="Éléments PPT1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579190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Deux contenus">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stretch>
            <a:fillRect/>
          </a:stretch>
        </p:blipFill>
        <p:spPr>
          <a:xfrm>
            <a:off x="8785577" y="6427811"/>
            <a:ext cx="393700" cy="292100"/>
          </a:xfrm>
          <a:prstGeom prst="rect">
            <a:avLst/>
          </a:prstGeom>
        </p:spPr>
      </p:pic>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6.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729071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Deux contenus">
    <p:spTree>
      <p:nvGrpSpPr>
        <p:cNvPr id="1" name=""/>
        <p:cNvGrpSpPr/>
        <p:nvPr/>
      </p:nvGrpSpPr>
      <p:grpSpPr>
        <a:xfrm>
          <a:off x="0" y="0"/>
          <a:ext cx="0" cy="0"/>
          <a:chOff x="0" y="0"/>
          <a:chExt cx="0" cy="0"/>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798047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1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0"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009288"/>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505207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Deux contenus">
    <p:spTree>
      <p:nvGrpSpPr>
        <p:cNvPr id="1" name=""/>
        <p:cNvGrpSpPr/>
        <p:nvPr/>
      </p:nvGrpSpPr>
      <p:grpSpPr>
        <a:xfrm>
          <a:off x="0" y="0"/>
          <a:ext cx="0" cy="0"/>
          <a:chOff x="0" y="0"/>
          <a:chExt cx="0" cy="0"/>
        </a:xfrm>
      </p:grpSpPr>
      <p:pic>
        <p:nvPicPr>
          <p:cNvPr id="3" name="Image 2" descr="Éléments PPT1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userDrawn="1">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pic>
        <p:nvPicPr>
          <p:cNvPr id="12" name="Image 11"/>
          <p:cNvPicPr>
            <a:picLocks noChangeAspect="1"/>
          </p:cNvPicPr>
          <p:nvPr userDrawn="1"/>
        </p:nvPicPr>
        <p:blipFill>
          <a:blip r:embed="rId3"/>
          <a:stretch>
            <a:fillRect/>
          </a:stretch>
        </p:blipFill>
        <p:spPr>
          <a:xfrm>
            <a:off x="3695700" y="3403600"/>
            <a:ext cx="1739900" cy="38100"/>
          </a:xfrm>
          <a:prstGeom prst="rect">
            <a:avLst/>
          </a:prstGeom>
        </p:spPr>
      </p:pic>
      <p:pic>
        <p:nvPicPr>
          <p:cNvPr id="13" name="Image 12"/>
          <p:cNvPicPr>
            <a:picLocks noChangeAspect="1"/>
          </p:cNvPicPr>
          <p:nvPr userDrawn="1"/>
        </p:nvPicPr>
        <p:blipFill>
          <a:blip r:embed="rId4"/>
          <a:stretch>
            <a:fillRect/>
          </a:stretch>
        </p:blipFill>
        <p:spPr>
          <a:xfrm>
            <a:off x="2366682" y="4494306"/>
            <a:ext cx="1739900" cy="38100"/>
          </a:xfrm>
          <a:prstGeom prst="rect">
            <a:avLst/>
          </a:prstGeom>
        </p:spPr>
      </p:pic>
      <p:sp>
        <p:nvSpPr>
          <p:cNvPr id="16" name="Titre 1"/>
          <p:cNvSpPr txBox="1">
            <a:spLocks/>
          </p:cNvSpPr>
          <p:nvPr userDrawn="1"/>
        </p:nvSpPr>
        <p:spPr>
          <a:xfrm>
            <a:off x="159533" y="1270001"/>
            <a:ext cx="1289762" cy="1329766"/>
          </a:xfrm>
          <a:prstGeom prst="rect">
            <a:avLst/>
          </a:prstGeom>
        </p:spPr>
        <p:txBody>
          <a:bodyPr anchor="b">
            <a:noAutofit/>
          </a:bodyPr>
          <a:lstStyle>
            <a:lvl1pPr algn="l" defTabSz="457200" rtl="0" eaLnBrk="1" latinLnBrk="0" hangingPunct="1">
              <a:spcBef>
                <a:spcPct val="0"/>
              </a:spcBef>
              <a:buNone/>
              <a:defRPr sz="2800" b="0" i="0" kern="1200">
                <a:solidFill>
                  <a:schemeClr val="bg1"/>
                </a:solidFill>
                <a:latin typeface="Lubalin Graph"/>
                <a:ea typeface="+mj-ea"/>
                <a:cs typeface="Lubalin Graph"/>
              </a:defRPr>
            </a:lvl1pPr>
          </a:lstStyle>
          <a:p>
            <a:endParaRPr lang="fr-FR" sz="3600" dirty="0"/>
          </a:p>
        </p:txBody>
      </p:sp>
    </p:spTree>
    <p:extLst>
      <p:ext uri="{BB962C8B-B14F-4D97-AF65-F5344CB8AC3E}">
        <p14:creationId xmlns:p14="http://schemas.microsoft.com/office/powerpoint/2010/main" val="1352278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5" name="Image 4" descr="Éléments PPT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re 1"/>
          <p:cNvSpPr>
            <a:spLocks noGrp="1"/>
          </p:cNvSpPr>
          <p:nvPr>
            <p:ph type="ctrTitle"/>
          </p:nvPr>
        </p:nvSpPr>
        <p:spPr>
          <a:xfrm>
            <a:off x="4494549" y="1574270"/>
            <a:ext cx="4386240" cy="526992"/>
          </a:xfrm>
          <a:prstGeom prst="rect">
            <a:avLst/>
          </a:prstGeom>
        </p:spPr>
        <p:txBody>
          <a:bodyPr>
            <a:normAutofit/>
          </a:bodyPr>
          <a:lstStyle>
            <a:lvl1pPr algn="l">
              <a:defRPr sz="1800" b="0" i="0">
                <a:solidFill>
                  <a:schemeClr val="tx1"/>
                </a:solidFill>
                <a:latin typeface="Gotham Bold"/>
                <a:cs typeface="Gotham Bold"/>
              </a:defRPr>
            </a:lvl1pPr>
          </a:lstStyle>
          <a:p>
            <a:endParaRPr lang="fr-FR" dirty="0"/>
          </a:p>
        </p:txBody>
      </p:sp>
      <p:sp>
        <p:nvSpPr>
          <p:cNvPr id="25" name="Espace réservé du texte 24"/>
          <p:cNvSpPr>
            <a:spLocks noGrp="1"/>
          </p:cNvSpPr>
          <p:nvPr>
            <p:ph type="body" sz="quarter" idx="10"/>
          </p:nvPr>
        </p:nvSpPr>
        <p:spPr>
          <a:xfrm>
            <a:off x="4495086" y="2221261"/>
            <a:ext cx="4386262" cy="3904621"/>
          </a:xfrm>
          <a:prstGeom prst="rect">
            <a:avLst/>
          </a:prstGeom>
        </p:spPr>
        <p:txBody>
          <a:bodyPr vert="horz"/>
          <a:lstStyle>
            <a:lvl1pPr marL="0" indent="0">
              <a:buNone/>
              <a:defRPr sz="1600">
                <a:latin typeface="Gotham Book"/>
                <a:cs typeface="Gotham Book"/>
              </a:defRPr>
            </a:lvl1pPr>
          </a:lstStyle>
          <a:p>
            <a:pPr lvl="0"/>
            <a:r>
              <a:rPr lang="fr-FR" dirty="0"/>
              <a:t>Cliquez pour modifier les styles du texte du masque</a:t>
            </a:r>
          </a:p>
        </p:txBody>
      </p:sp>
      <p:sp>
        <p:nvSpPr>
          <p:cNvPr id="28" name="Espace réservé du numéro de diapositive 6"/>
          <p:cNvSpPr>
            <a:spLocks noGrp="1"/>
          </p:cNvSpPr>
          <p:nvPr>
            <p:ph type="sldNum" sz="quarter" idx="4"/>
          </p:nvPr>
        </p:nvSpPr>
        <p:spPr>
          <a:xfrm>
            <a:off x="6687669" y="6386232"/>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64341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Deux contenus">
    <p:spTree>
      <p:nvGrpSpPr>
        <p:cNvPr id="1" name=""/>
        <p:cNvGrpSpPr/>
        <p:nvPr/>
      </p:nvGrpSpPr>
      <p:grpSpPr>
        <a:xfrm>
          <a:off x="0" y="0"/>
          <a:ext cx="0" cy="0"/>
          <a:chOff x="0" y="0"/>
          <a:chExt cx="0" cy="0"/>
        </a:xfrm>
      </p:grpSpPr>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6" name="Image 5" descr="Éléments PPT20.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4"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23353923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Deux contenus">
    <p:spTree>
      <p:nvGrpSpPr>
        <p:cNvPr id="1" name=""/>
        <p:cNvGrpSpPr/>
        <p:nvPr/>
      </p:nvGrpSpPr>
      <p:grpSpPr>
        <a:xfrm>
          <a:off x="0" y="0"/>
          <a:ext cx="0" cy="0"/>
          <a:chOff x="0" y="0"/>
          <a:chExt cx="0" cy="0"/>
        </a:xfrm>
      </p:grpSpPr>
      <p:grpSp>
        <p:nvGrpSpPr>
          <p:cNvPr id="6" name="Grouper 5"/>
          <p:cNvGrpSpPr/>
          <p:nvPr userDrawn="1"/>
        </p:nvGrpSpPr>
        <p:grpSpPr>
          <a:xfrm>
            <a:off x="-1" y="-1"/>
            <a:ext cx="2468407" cy="6858001"/>
            <a:chOff x="-1" y="-1"/>
            <a:chExt cx="2468407" cy="6858001"/>
          </a:xfrm>
        </p:grpSpPr>
        <p:sp>
          <p:nvSpPr>
            <p:cNvPr id="14" name="Triangle rectangle 13"/>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8" name="Image 7" descr="Éléments PPT21.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9"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0"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9056913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Deux contenus">
    <p:spTree>
      <p:nvGrpSpPr>
        <p:cNvPr id="1" name=""/>
        <p:cNvGrpSpPr/>
        <p:nvPr/>
      </p:nvGrpSpPr>
      <p:grpSpPr>
        <a:xfrm>
          <a:off x="0" y="0"/>
          <a:ext cx="0" cy="0"/>
          <a:chOff x="0" y="0"/>
          <a:chExt cx="0" cy="0"/>
        </a:xfrm>
      </p:grpSpPr>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22.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2"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EB7706"/>
                </a:solidFill>
                <a:latin typeface="B Lubalin Graph Demi"/>
                <a:cs typeface="B Lubalin Graph Demi"/>
              </a:defRPr>
            </a:lvl1pPr>
          </a:lstStyle>
          <a:p>
            <a:r>
              <a:rPr lang="fr-FR" dirty="0"/>
              <a:t>Titre</a:t>
            </a:r>
          </a:p>
        </p:txBody>
      </p:sp>
      <p:sp>
        <p:nvSpPr>
          <p:cNvPr id="15"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18062201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4" name="Image 3" descr="Éléments PPT2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Image 1" descr="Nouveau logo 2014 (2).jp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5994" y="3810568"/>
            <a:ext cx="976318" cy="1045313"/>
          </a:xfrm>
          <a:prstGeom prst="rect">
            <a:avLst/>
          </a:prstGeom>
        </p:spPr>
      </p:pic>
      <p:sp>
        <p:nvSpPr>
          <p:cNvPr id="6" name="Espace réservé du texte 4"/>
          <p:cNvSpPr>
            <a:spLocks noGrp="1"/>
          </p:cNvSpPr>
          <p:nvPr>
            <p:ph type="body" sz="quarter" idx="13" hasCustomPrompt="1"/>
          </p:nvPr>
        </p:nvSpPr>
        <p:spPr>
          <a:xfrm>
            <a:off x="925994" y="5972377"/>
            <a:ext cx="7665182" cy="332799"/>
          </a:xfrm>
          <a:prstGeom prst="rect">
            <a:avLst/>
          </a:prstGeom>
        </p:spPr>
        <p:txBody>
          <a:bodyPr vert="horz"/>
          <a:lstStyle>
            <a:lvl1pPr marL="0" indent="0">
              <a:buNone/>
              <a:defRPr sz="1200">
                <a:latin typeface="Gotham Bold"/>
                <a:cs typeface="Gotham Bold"/>
              </a:defRPr>
            </a:lvl1pPr>
            <a:lvl2pPr marL="457200" indent="0">
              <a:buFont typeface="Arial"/>
              <a:buNone/>
              <a:defRPr sz="1800">
                <a:latin typeface="Gotham Book"/>
                <a:cs typeface="Gotham Book"/>
              </a:defRPr>
            </a:lvl2pPr>
          </a:lstStyle>
          <a:p>
            <a:pPr lvl="0"/>
            <a:r>
              <a:rPr lang="fr-FR" dirty="0"/>
              <a:t>Contact : </a:t>
            </a:r>
          </a:p>
        </p:txBody>
      </p:sp>
    </p:spTree>
    <p:extLst>
      <p:ext uri="{BB962C8B-B14F-4D97-AF65-F5344CB8AC3E}">
        <p14:creationId xmlns:p14="http://schemas.microsoft.com/office/powerpoint/2010/main" val="635198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5" name="Image 4" descr="Éléments PPT3.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3607631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pic>
        <p:nvPicPr>
          <p:cNvPr id="2" name="Image 1" descr="Éléments PPT4.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5"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13"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1323712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Deux contenus">
    <p:spTree>
      <p:nvGrpSpPr>
        <p:cNvPr id="1" name=""/>
        <p:cNvGrpSpPr/>
        <p:nvPr/>
      </p:nvGrpSpPr>
      <p:grpSpPr>
        <a:xfrm>
          <a:off x="0" y="0"/>
          <a:ext cx="0" cy="0"/>
          <a:chOff x="0" y="0"/>
          <a:chExt cx="0" cy="0"/>
        </a:xfrm>
      </p:grpSpPr>
      <p:pic>
        <p:nvPicPr>
          <p:cNvPr id="6" name="Image 5" descr="Éléments PPT5.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riangle rectangle 1"/>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0"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21061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Deux contenus">
    <p:spTree>
      <p:nvGrpSpPr>
        <p:cNvPr id="1" name=""/>
        <p:cNvGrpSpPr/>
        <p:nvPr/>
      </p:nvGrpSpPr>
      <p:grpSpPr>
        <a:xfrm>
          <a:off x="0" y="0"/>
          <a:ext cx="0" cy="0"/>
          <a:chOff x="0" y="0"/>
          <a:chExt cx="0" cy="0"/>
        </a:xfrm>
      </p:grpSpPr>
      <p:pic>
        <p:nvPicPr>
          <p:cNvPr id="3" name="Image 2" descr="Éléments PPT6.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8" name="Espace réservé du texte 4"/>
          <p:cNvSpPr>
            <a:spLocks noGrp="1"/>
          </p:cNvSpPr>
          <p:nvPr>
            <p:ph type="body" sz="quarter" idx="14"/>
          </p:nvPr>
        </p:nvSpPr>
        <p:spPr>
          <a:xfrm>
            <a:off x="508833" y="4398858"/>
            <a:ext cx="1941520" cy="2324129"/>
          </a:xfrm>
          <a:prstGeom prst="rect">
            <a:avLst/>
          </a:prstGeom>
        </p:spPr>
        <p:txBody>
          <a:bodyPr vert="horz"/>
          <a:lstStyle>
            <a:lvl1pPr marL="0" indent="0">
              <a:buNone/>
              <a:defRPr sz="1600">
                <a:solidFill>
                  <a:schemeClr val="bg1"/>
                </a:solidFill>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
        <p:nvSpPr>
          <p:cNvPr id="11" name="Titre 1"/>
          <p:cNvSpPr>
            <a:spLocks noGrp="1"/>
          </p:cNvSpPr>
          <p:nvPr>
            <p:ph type="ctrTitle" hasCustomPrompt="1"/>
          </p:nvPr>
        </p:nvSpPr>
        <p:spPr>
          <a:xfrm>
            <a:off x="3720356" y="755687"/>
            <a:ext cx="4885762" cy="499683"/>
          </a:xfrm>
          <a:prstGeom prst="rect">
            <a:avLst/>
          </a:prstGeom>
        </p:spPr>
        <p:txBody>
          <a:bodyPr>
            <a:normAutofit/>
          </a:bodyPr>
          <a:lstStyle>
            <a:lvl1pPr algn="l">
              <a:defRPr sz="2800" b="0" i="0">
                <a:solidFill>
                  <a:srgbClr val="901E74"/>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3720356" y="1654377"/>
            <a:ext cx="4885762" cy="4605976"/>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6114597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3" name="Image 2" descr="Éléments PPT7.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re 1"/>
          <p:cNvSpPr>
            <a:spLocks noGrp="1"/>
          </p:cNvSpPr>
          <p:nvPr>
            <p:ph type="ctrTitle"/>
          </p:nvPr>
        </p:nvSpPr>
        <p:spPr>
          <a:xfrm>
            <a:off x="2368230" y="972565"/>
            <a:ext cx="3947051" cy="2856725"/>
          </a:xfrm>
          <a:prstGeom prst="rect">
            <a:avLst/>
          </a:prstGeom>
        </p:spPr>
        <p:txBody>
          <a:bodyPr anchor="b">
            <a:normAutofit/>
          </a:bodyPr>
          <a:lstStyle>
            <a:lvl1pPr algn="l">
              <a:defRPr sz="2800" b="0" i="0">
                <a:solidFill>
                  <a:schemeClr val="bg1"/>
                </a:solidFill>
                <a:latin typeface="Lubalin Graph"/>
                <a:cs typeface="Lubalin Graph"/>
              </a:defRPr>
            </a:lvl1pPr>
          </a:lstStyle>
          <a:p>
            <a:r>
              <a:rPr lang="fr-FR" dirty="0"/>
              <a:t>Cliquez et modifiez le titre</a:t>
            </a:r>
          </a:p>
        </p:txBody>
      </p:sp>
    </p:spTree>
    <p:extLst>
      <p:ext uri="{BB962C8B-B14F-4D97-AF65-F5344CB8AC3E}">
        <p14:creationId xmlns:p14="http://schemas.microsoft.com/office/powerpoint/2010/main" val="4095687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Deux contenus">
    <p:spTree>
      <p:nvGrpSpPr>
        <p:cNvPr id="1" name=""/>
        <p:cNvGrpSpPr/>
        <p:nvPr/>
      </p:nvGrpSpPr>
      <p:grpSpPr>
        <a:xfrm>
          <a:off x="0" y="0"/>
          <a:ext cx="0" cy="0"/>
          <a:chOff x="0" y="0"/>
          <a:chExt cx="0" cy="0"/>
        </a:xfrm>
      </p:grpSpPr>
      <p:sp>
        <p:nvSpPr>
          <p:cNvPr id="14"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pic>
        <p:nvPicPr>
          <p:cNvPr id="2" name="Image 1" descr="Éléments PPT8.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12" name="Espace réservé du texte 4"/>
          <p:cNvSpPr>
            <a:spLocks noGrp="1"/>
          </p:cNvSpPr>
          <p:nvPr>
            <p:ph type="body" sz="quarter" idx="13"/>
          </p:nvPr>
        </p:nvSpPr>
        <p:spPr>
          <a:xfrm>
            <a:off x="4049058" y="1210329"/>
            <a:ext cx="4616824"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Tree>
    <p:extLst>
      <p:ext uri="{BB962C8B-B14F-4D97-AF65-F5344CB8AC3E}">
        <p14:creationId xmlns:p14="http://schemas.microsoft.com/office/powerpoint/2010/main" val="3070372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Deux contenus">
    <p:spTree>
      <p:nvGrpSpPr>
        <p:cNvPr id="1" name=""/>
        <p:cNvGrpSpPr/>
        <p:nvPr/>
      </p:nvGrpSpPr>
      <p:grpSpPr>
        <a:xfrm>
          <a:off x="0" y="0"/>
          <a:ext cx="0" cy="0"/>
          <a:chOff x="0" y="0"/>
          <a:chExt cx="0" cy="0"/>
        </a:xfrm>
      </p:grpSpPr>
      <p:pic>
        <p:nvPicPr>
          <p:cNvPr id="2" name="Image 1" descr="Éléments PPT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riangle rectangle 10"/>
          <p:cNvSpPr/>
          <p:nvPr userDrawn="1"/>
        </p:nvSpPr>
        <p:spPr>
          <a:xfrm>
            <a:off x="-1" y="-1"/>
            <a:ext cx="2468407" cy="2808942"/>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p:cNvSpPr/>
          <p:nvPr userDrawn="1"/>
        </p:nvSpPr>
        <p:spPr>
          <a:xfrm>
            <a:off x="0" y="2808942"/>
            <a:ext cx="2393017" cy="404905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Espace réservé du numéro de diapositive 6"/>
          <p:cNvSpPr>
            <a:spLocks noGrp="1"/>
          </p:cNvSpPr>
          <p:nvPr>
            <p:ph type="sldNum" sz="quarter" idx="4"/>
          </p:nvPr>
        </p:nvSpPr>
        <p:spPr>
          <a:xfrm>
            <a:off x="6687669" y="6401173"/>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
        <p:nvSpPr>
          <p:cNvPr id="12" name="Titre 1"/>
          <p:cNvSpPr>
            <a:spLocks noGrp="1"/>
          </p:cNvSpPr>
          <p:nvPr>
            <p:ph type="ctrTitle" hasCustomPrompt="1"/>
          </p:nvPr>
        </p:nvSpPr>
        <p:spPr>
          <a:xfrm>
            <a:off x="4049058" y="311639"/>
            <a:ext cx="4616824" cy="499683"/>
          </a:xfrm>
          <a:prstGeom prst="rect">
            <a:avLst/>
          </a:prstGeom>
        </p:spPr>
        <p:txBody>
          <a:bodyPr>
            <a:normAutofit/>
          </a:bodyPr>
          <a:lstStyle>
            <a:lvl1pPr algn="l">
              <a:defRPr sz="2800" b="0" i="0">
                <a:solidFill>
                  <a:srgbClr val="DE371C"/>
                </a:solidFill>
                <a:latin typeface="B Lubalin Graph Demi"/>
                <a:cs typeface="B Lubalin Graph Demi"/>
              </a:defRPr>
            </a:lvl1pPr>
          </a:lstStyle>
          <a:p>
            <a:r>
              <a:rPr lang="fr-FR" dirty="0"/>
              <a:t>Titre</a:t>
            </a:r>
          </a:p>
        </p:txBody>
      </p:sp>
      <p:sp>
        <p:nvSpPr>
          <p:cNvPr id="8" name="Espace réservé du texte 4"/>
          <p:cNvSpPr>
            <a:spLocks noGrp="1"/>
          </p:cNvSpPr>
          <p:nvPr>
            <p:ph type="body" sz="quarter" idx="13"/>
          </p:nvPr>
        </p:nvSpPr>
        <p:spPr>
          <a:xfrm>
            <a:off x="3316941" y="1210329"/>
            <a:ext cx="5348941" cy="4826000"/>
          </a:xfrm>
          <a:prstGeom prst="rect">
            <a:avLst/>
          </a:prstGeom>
        </p:spPr>
        <p:txBody>
          <a:bodyPr vert="horz"/>
          <a:lstStyle>
            <a:lvl1pPr marL="0" indent="0">
              <a:buNone/>
              <a:defRPr sz="2000">
                <a:latin typeface="Gotham Bold"/>
                <a:cs typeface="Gotham Bold"/>
              </a:defRPr>
            </a:lvl1pPr>
            <a:lvl2pPr marL="742950" indent="-285750">
              <a:buFont typeface="Arial"/>
              <a:buChar char="•"/>
              <a:defRPr sz="1800">
                <a:latin typeface="Gotham Book"/>
                <a:cs typeface="Gotham Book"/>
              </a:defRPr>
            </a:lvl2pPr>
          </a:lstStyle>
          <a:p>
            <a:pPr lvl="0"/>
            <a:r>
              <a:rPr lang="fr-FR" dirty="0"/>
              <a:t>Cliquez pour modifier les styles du texte du masque</a:t>
            </a:r>
          </a:p>
          <a:p>
            <a:pPr lvl="1"/>
            <a:endParaRPr lang="fr-FR" dirty="0"/>
          </a:p>
          <a:p>
            <a:pPr lvl="1"/>
            <a:r>
              <a:rPr lang="fr-FR" dirty="0"/>
              <a:t>Deuxième niveau</a:t>
            </a:r>
          </a:p>
        </p:txBody>
      </p:sp>
      <p:sp>
        <p:nvSpPr>
          <p:cNvPr id="9" name="Espace réservé du texte 4"/>
          <p:cNvSpPr>
            <a:spLocks noGrp="1"/>
          </p:cNvSpPr>
          <p:nvPr>
            <p:ph type="body" sz="quarter" idx="14"/>
          </p:nvPr>
        </p:nvSpPr>
        <p:spPr>
          <a:xfrm>
            <a:off x="224118" y="2375646"/>
            <a:ext cx="2168899" cy="3660683"/>
          </a:xfrm>
          <a:prstGeom prst="rect">
            <a:avLst/>
          </a:prstGeom>
        </p:spPr>
        <p:txBody>
          <a:bodyPr vert="horz"/>
          <a:lstStyle>
            <a:lvl1pPr marL="0" indent="0">
              <a:buNone/>
              <a:defRPr sz="1600">
                <a:latin typeface="Gotham Book"/>
                <a:cs typeface="Gotham Book"/>
              </a:defRPr>
            </a:lvl1pPr>
            <a:lvl2pPr marL="457200" indent="0">
              <a:buFont typeface="Arial"/>
              <a:buNone/>
              <a:defRPr sz="1800">
                <a:latin typeface="Gotham Book"/>
                <a:cs typeface="Gotham Book"/>
              </a:defRPr>
            </a:lvl2pPr>
          </a:lstStyle>
          <a:p>
            <a:pPr lvl="0"/>
            <a:r>
              <a:rPr lang="fr-FR" dirty="0"/>
              <a:t>Cliquez pour modifier les styles du texte du masque</a:t>
            </a:r>
          </a:p>
        </p:txBody>
      </p:sp>
    </p:spTree>
    <p:extLst>
      <p:ext uri="{BB962C8B-B14F-4D97-AF65-F5344CB8AC3E}">
        <p14:creationId xmlns:p14="http://schemas.microsoft.com/office/powerpoint/2010/main" val="25127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Espace réservé du pied de page 3"/>
          <p:cNvSpPr txBox="1">
            <a:spLocks/>
          </p:cNvSpPr>
          <p:nvPr userDrawn="1"/>
        </p:nvSpPr>
        <p:spPr>
          <a:xfrm>
            <a:off x="5858435" y="6356350"/>
            <a:ext cx="2895600" cy="365125"/>
          </a:xfrm>
          <a:prstGeom prst="rect">
            <a:avLst/>
          </a:prstGeom>
        </p:spPr>
        <p:txBody>
          <a:bodyPr vert="horz" lIns="91440" tIns="45720" rIns="91440" bIns="45720" rtlCol="0" anchor="ctr"/>
          <a:lstStyle>
            <a:defPPr>
              <a:defRPr lang="fr-FR"/>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fr-FR" dirty="0"/>
          </a:p>
        </p:txBody>
      </p:sp>
      <p:sp>
        <p:nvSpPr>
          <p:cNvPr id="7" name="Espace réservé du numéro de diapositive 6"/>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chemeClr val="tx1">
                    <a:tint val="75000"/>
                  </a:schemeClr>
                </a:solidFill>
                <a:latin typeface="Gotham Book"/>
                <a:cs typeface="Gotham Book"/>
              </a:defRPr>
            </a:lvl1pPr>
          </a:lstStyle>
          <a:p>
            <a:fld id="{5DF31815-FCF8-CF48-BD4B-7C0F13A35423}" type="slidenum">
              <a:rPr lang="fr-FR" smtClean="0"/>
              <a:pPr/>
              <a:t>‹N°›</a:t>
            </a:fld>
            <a:endParaRPr lang="fr-FR" dirty="0"/>
          </a:p>
        </p:txBody>
      </p:sp>
    </p:spTree>
    <p:extLst>
      <p:ext uri="{BB962C8B-B14F-4D97-AF65-F5344CB8AC3E}">
        <p14:creationId xmlns:p14="http://schemas.microsoft.com/office/powerpoint/2010/main" val="358056121"/>
      </p:ext>
    </p:extLst>
  </p:cSld>
  <p:clrMap bg1="lt1" tx1="dk1" bg2="lt2" tx2="dk2" accent1="accent1" accent2="accent2" accent3="accent3" accent4="accent4" accent5="accent5" accent6="accent6" hlink="hlink" folHlink="folHlink"/>
  <p:sldLayoutIdLst>
    <p:sldLayoutId id="2147483694" r:id="rId1"/>
    <p:sldLayoutId id="2147483684" r:id="rId2"/>
    <p:sldLayoutId id="2147483649" r:id="rId3"/>
    <p:sldLayoutId id="2147483660" r:id="rId4"/>
    <p:sldLayoutId id="2147483687" r:id="rId5"/>
    <p:sldLayoutId id="2147483679" r:id="rId6"/>
    <p:sldLayoutId id="2147483650" r:id="rId7"/>
    <p:sldLayoutId id="2147483676" r:id="rId8"/>
    <p:sldLayoutId id="2147483685" r:id="rId9"/>
    <p:sldLayoutId id="2147483681" r:id="rId10"/>
    <p:sldLayoutId id="2147483651" r:id="rId11"/>
    <p:sldLayoutId id="2147483677" r:id="rId12"/>
    <p:sldLayoutId id="2147483690" r:id="rId13"/>
    <p:sldLayoutId id="2147483680" r:id="rId14"/>
    <p:sldLayoutId id="2147483652" r:id="rId15"/>
    <p:sldLayoutId id="2147483678" r:id="rId16"/>
    <p:sldLayoutId id="2147483686" r:id="rId17"/>
    <p:sldLayoutId id="2147483682" r:id="rId18"/>
    <p:sldLayoutId id="2147483692" r:id="rId19"/>
    <p:sldLayoutId id="2147483688" r:id="rId20"/>
    <p:sldLayoutId id="2147483689" r:id="rId21"/>
    <p:sldLayoutId id="2147483691" r:id="rId22"/>
    <p:sldLayoutId id="2147483653" r:id="rId2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8.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0.xml"/><Relationship Id="rId7" Type="http://schemas.openxmlformats.org/officeDocument/2006/relationships/diagramQuickStyle" Target="../diagrams/quickStyle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28.png"/><Relationship Id="rId4" Type="http://schemas.openxmlformats.org/officeDocument/2006/relationships/notesSlide" Target="../notesSlides/notesSlide10.xml"/><Relationship Id="rId9" Type="http://schemas.microsoft.com/office/2007/relationships/diagramDrawing" Target="../diagrams/drawing7.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0.xml"/><Relationship Id="rId7" Type="http://schemas.openxmlformats.org/officeDocument/2006/relationships/diagramQuickStyle" Target="../diagrams/quickStyle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28.png"/><Relationship Id="rId4" Type="http://schemas.openxmlformats.org/officeDocument/2006/relationships/notesSlide" Target="../notesSlides/notesSlide11.xml"/><Relationship Id="rId9" Type="http://schemas.microsoft.com/office/2007/relationships/diagramDrawing" Target="../diagrams/drawing8.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0.xml"/><Relationship Id="rId7" Type="http://schemas.openxmlformats.org/officeDocument/2006/relationships/diagramQuickStyle" Target="../diagrams/quickStyle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28.png"/><Relationship Id="rId4" Type="http://schemas.openxmlformats.org/officeDocument/2006/relationships/notesSlide" Target="../notesSlides/notesSlide12.xml"/><Relationship Id="rId9" Type="http://schemas.microsoft.com/office/2007/relationships/diagramDrawing" Target="../diagrams/drawing9.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0.xml"/><Relationship Id="rId7" Type="http://schemas.openxmlformats.org/officeDocument/2006/relationships/diagramQuickStyle" Target="../diagrams/quickStyle10.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28.png"/><Relationship Id="rId4" Type="http://schemas.openxmlformats.org/officeDocument/2006/relationships/notesSlide" Target="../notesSlides/notesSlide13.xml"/><Relationship Id="rId9" Type="http://schemas.microsoft.com/office/2007/relationships/diagramDrawing" Target="../diagrams/drawing10.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0.xml"/><Relationship Id="rId7" Type="http://schemas.openxmlformats.org/officeDocument/2006/relationships/diagramQuickStyle" Target="../diagrams/quickStyle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28.png"/><Relationship Id="rId4" Type="http://schemas.openxmlformats.org/officeDocument/2006/relationships/notesSlide" Target="../notesSlides/notesSlide14.xml"/><Relationship Id="rId9" Type="http://schemas.microsoft.com/office/2007/relationships/diagramDrawing" Target="../diagrams/drawing11.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20.xml"/><Relationship Id="rId7" Type="http://schemas.openxmlformats.org/officeDocument/2006/relationships/diagramQuickStyle" Target="../diagrams/quickStyle1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28.png"/><Relationship Id="rId4" Type="http://schemas.openxmlformats.org/officeDocument/2006/relationships/notesSlide" Target="../notesSlides/notesSlide15.xml"/><Relationship Id="rId9" Type="http://schemas.microsoft.com/office/2007/relationships/diagramDrawing" Target="../diagrams/drawing1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slideLayout" Target="../slideLayouts/slideLayout20.xml"/><Relationship Id="rId7" Type="http://schemas.openxmlformats.org/officeDocument/2006/relationships/diagramQuickStyle" Target="../diagrams/quickStyle1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Layout" Target="../diagrams/layout13.xml"/><Relationship Id="rId5" Type="http://schemas.openxmlformats.org/officeDocument/2006/relationships/diagramData" Target="../diagrams/data13.xml"/><Relationship Id="rId10" Type="http://schemas.openxmlformats.org/officeDocument/2006/relationships/image" Target="../media/image28.png"/><Relationship Id="rId4" Type="http://schemas.openxmlformats.org/officeDocument/2006/relationships/notesSlide" Target="../notesSlides/notesSlide16.xml"/><Relationship Id="rId9" Type="http://schemas.microsoft.com/office/2007/relationships/diagramDrawing" Target="../diagrams/drawing1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slideLayout" Target="../slideLayouts/slideLayout20.xml"/><Relationship Id="rId7" Type="http://schemas.openxmlformats.org/officeDocument/2006/relationships/diagramQuickStyle" Target="../diagrams/quickStyle14.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diagramLayout" Target="../diagrams/layout14.xml"/><Relationship Id="rId5" Type="http://schemas.openxmlformats.org/officeDocument/2006/relationships/diagramData" Target="../diagrams/data14.xml"/><Relationship Id="rId10" Type="http://schemas.openxmlformats.org/officeDocument/2006/relationships/image" Target="../media/image28.png"/><Relationship Id="rId4" Type="http://schemas.openxmlformats.org/officeDocument/2006/relationships/notesSlide" Target="../notesSlides/notesSlide17.xml"/><Relationship Id="rId9" Type="http://schemas.microsoft.com/office/2007/relationships/diagramDrawing" Target="../diagrams/drawing14.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0.xml"/><Relationship Id="rId7" Type="http://schemas.openxmlformats.org/officeDocument/2006/relationships/diagramQuickStyle" Target="../diagrams/quickStyle15.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28.png"/><Relationship Id="rId4" Type="http://schemas.openxmlformats.org/officeDocument/2006/relationships/notesSlide" Target="../notesSlides/notesSlide18.xml"/><Relationship Id="rId9" Type="http://schemas.microsoft.com/office/2007/relationships/diagramDrawing" Target="../diagrams/drawing15.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16.xml"/><Relationship Id="rId3" Type="http://schemas.openxmlformats.org/officeDocument/2006/relationships/slideLayout" Target="../slideLayouts/slideLayout20.xml"/><Relationship Id="rId7" Type="http://schemas.openxmlformats.org/officeDocument/2006/relationships/diagramQuickStyle" Target="../diagrams/quickStyle1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diagramLayout" Target="../diagrams/layout16.xml"/><Relationship Id="rId5" Type="http://schemas.openxmlformats.org/officeDocument/2006/relationships/diagramData" Target="../diagrams/data16.xml"/><Relationship Id="rId10" Type="http://schemas.openxmlformats.org/officeDocument/2006/relationships/image" Target="../media/image28.png"/><Relationship Id="rId4" Type="http://schemas.openxmlformats.org/officeDocument/2006/relationships/notesSlide" Target="../notesSlides/notesSlide19.xml"/><Relationship Id="rId9" Type="http://schemas.microsoft.com/office/2007/relationships/diagramDrawing" Target="../diagrams/drawing16.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0.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8.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7.xml"/><Relationship Id="rId3" Type="http://schemas.openxmlformats.org/officeDocument/2006/relationships/slideLayout" Target="../slideLayouts/slideLayout20.xml"/><Relationship Id="rId7" Type="http://schemas.openxmlformats.org/officeDocument/2006/relationships/diagramQuickStyle" Target="../diagrams/quickStyle17.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7.xml"/><Relationship Id="rId5" Type="http://schemas.openxmlformats.org/officeDocument/2006/relationships/diagramData" Target="../diagrams/data17.xml"/><Relationship Id="rId10" Type="http://schemas.openxmlformats.org/officeDocument/2006/relationships/image" Target="../media/image28.png"/><Relationship Id="rId4" Type="http://schemas.openxmlformats.org/officeDocument/2006/relationships/notesSlide" Target="../notesSlides/notesSlide20.xml"/><Relationship Id="rId9" Type="http://schemas.microsoft.com/office/2007/relationships/diagramDrawing" Target="../diagrams/drawing17.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8.xml"/><Relationship Id="rId3" Type="http://schemas.openxmlformats.org/officeDocument/2006/relationships/slideLayout" Target="../slideLayouts/slideLayout20.xml"/><Relationship Id="rId7" Type="http://schemas.openxmlformats.org/officeDocument/2006/relationships/diagramQuickStyle" Target="../diagrams/quickStyle18.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8.xml"/><Relationship Id="rId5" Type="http://schemas.openxmlformats.org/officeDocument/2006/relationships/diagramData" Target="../diagrams/data18.xml"/><Relationship Id="rId10" Type="http://schemas.openxmlformats.org/officeDocument/2006/relationships/image" Target="../media/image28.png"/><Relationship Id="rId4" Type="http://schemas.openxmlformats.org/officeDocument/2006/relationships/notesSlide" Target="../notesSlides/notesSlide21.xml"/><Relationship Id="rId9" Type="http://schemas.microsoft.com/office/2007/relationships/diagramDrawing" Target="../diagrams/drawing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0.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8.png"/><Relationship Id="rId4"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0.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8.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0.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8.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0.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8.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0.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8.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0.xml"/><Relationship Id="rId7" Type="http://schemas.openxmlformats.org/officeDocument/2006/relationships/diagramQuickStyle" Target="../diagrams/quickStyle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28.png"/><Relationship Id="rId4" Type="http://schemas.openxmlformats.org/officeDocument/2006/relationships/notesSlide" Target="../notesSlides/notesSlide9.xml"/><Relationship Id="rId9" Type="http://schemas.microsoft.com/office/2007/relationships/diagramDrawing" Target="../diagrams/drawing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83407" y="3627974"/>
            <a:ext cx="4427689" cy="1616288"/>
          </a:xfrm>
        </p:spPr>
        <p:txBody>
          <a:bodyPr>
            <a:normAutofit fontScale="90000"/>
          </a:bodyPr>
          <a:lstStyle/>
          <a:p>
            <a:pPr algn="ctr"/>
            <a:r>
              <a:rPr lang="fr-FR" sz="3600" dirty="0"/>
              <a:t>Les bénéficiaires de l’obligation d’emploi</a:t>
            </a:r>
            <a:br>
              <a:rPr lang="fr-FR" sz="3600" dirty="0"/>
            </a:br>
            <a:r>
              <a:rPr lang="fr-FR" sz="3600" dirty="0"/>
              <a:t>(BOE)</a:t>
            </a:r>
            <a:endParaRPr lang="fr-FR" dirty="0"/>
          </a:p>
        </p:txBody>
      </p:sp>
      <p:pic>
        <p:nvPicPr>
          <p:cNvPr id="3" name="Audio 2">
            <a:hlinkClick r:id="" action="ppaction://media"/>
            <a:extLst>
              <a:ext uri="{FF2B5EF4-FFF2-40B4-BE49-F238E27FC236}">
                <a16:creationId xmlns:a16="http://schemas.microsoft.com/office/drawing/2014/main" id="{83191EB4-B3E2-45F3-A1EA-EDEF82FD92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8321729"/>
      </p:ext>
    </p:extLst>
  </p:cSld>
  <p:clrMapOvr>
    <a:masterClrMapping/>
  </p:clrMapOvr>
  <mc:AlternateContent xmlns:mc="http://schemas.openxmlformats.org/markup-compatibility/2006" xmlns:p14="http://schemas.microsoft.com/office/powerpoint/2010/main">
    <mc:Choice Requires="p14">
      <p:transition spd="slow" p14:dur="2000" advTm="8830"/>
    </mc:Choice>
    <mc:Fallback xmlns="">
      <p:transition spd="slow" advTm="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dirty="0"/>
              <a:t>6</a:t>
            </a:r>
            <a:r>
              <a:rPr lang="fr-FR" baseline="30000" dirty="0"/>
              <a:t>ème</a:t>
            </a:r>
            <a:r>
              <a:rPr lang="fr-FR" dirty="0"/>
              <a:t> catégorie : AAH</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2497791740"/>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050D2ED3-8FAB-4B3E-9B74-D784F08283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40410851"/>
      </p:ext>
    </p:extLst>
  </p:cSld>
  <p:clrMapOvr>
    <a:masterClrMapping/>
  </p:clrMapOvr>
  <mc:AlternateContent xmlns:mc="http://schemas.openxmlformats.org/markup-compatibility/2006" xmlns:p14="http://schemas.microsoft.com/office/powerpoint/2010/main">
    <mc:Choice Requires="p14">
      <p:transition spd="slow" p14:dur="2000" advTm="16068"/>
    </mc:Choice>
    <mc:Fallback xmlns="">
      <p:transition spd="slow" advTm="16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7</a:t>
            </a:r>
            <a:r>
              <a:rPr lang="fr-FR" sz="2400" baseline="30000" dirty="0"/>
              <a:t>ème</a:t>
            </a:r>
            <a:r>
              <a:rPr lang="fr-FR" sz="2400" dirty="0"/>
              <a:t> catégorie : Allocation ou rente d’invalidité sapeurs-pompiers</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298780190"/>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C893F075-E4D1-45AC-9347-9CDCDB6A7B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77366628"/>
      </p:ext>
    </p:extLst>
  </p:cSld>
  <p:clrMapOvr>
    <a:masterClrMapping/>
  </p:clrMapOvr>
  <mc:AlternateContent xmlns:mc="http://schemas.openxmlformats.org/markup-compatibility/2006" xmlns:p14="http://schemas.microsoft.com/office/powerpoint/2010/main">
    <mc:Choice Requires="p14">
      <p:transition spd="slow" p14:dur="2000" advTm="19293"/>
    </mc:Choice>
    <mc:Fallback xmlns="">
      <p:transition spd="slow" advTm="19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dirty="0"/>
              <a:t>8</a:t>
            </a:r>
            <a:r>
              <a:rPr lang="fr-FR" baseline="30000" dirty="0"/>
              <a:t>ème</a:t>
            </a:r>
            <a:r>
              <a:rPr lang="fr-FR" dirty="0"/>
              <a:t> catégorie : ATI</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1534857665"/>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79D86E48-1842-4767-83EE-E588E0ED0C0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7668572"/>
      </p:ext>
    </p:extLst>
  </p:cSld>
  <p:clrMapOvr>
    <a:masterClrMapping/>
  </p:clrMapOvr>
  <mc:AlternateContent xmlns:mc="http://schemas.openxmlformats.org/markup-compatibility/2006" xmlns:p14="http://schemas.microsoft.com/office/powerpoint/2010/main">
    <mc:Choice Requires="p14">
      <p:transition spd="slow" p14:dur="2000" advTm="31436"/>
    </mc:Choice>
    <mc:Fallback xmlns="">
      <p:transition spd="slow" advTm="31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C9EB0B2-0083-4689-8884-34B3D3775961}"/>
              </a:ext>
            </a:extLst>
          </p:cNvPr>
          <p:cNvSpPr>
            <a:spLocks noGrp="1"/>
          </p:cNvSpPr>
          <p:nvPr>
            <p:ph type="sldNum" sz="quarter" idx="4"/>
          </p:nvPr>
        </p:nvSpPr>
        <p:spPr/>
        <p:txBody>
          <a:bodyPr/>
          <a:lstStyle/>
          <a:p>
            <a:fld id="{5DF31815-FCF8-CF48-BD4B-7C0F13A35423}" type="slidenum">
              <a:rPr lang="fr-FR" smtClean="0"/>
              <a:pPr/>
              <a:t>13</a:t>
            </a:fld>
            <a:endParaRPr lang="fr-FR" dirty="0"/>
          </a:p>
        </p:txBody>
      </p:sp>
      <p:sp>
        <p:nvSpPr>
          <p:cNvPr id="3" name="Titre 2">
            <a:extLst>
              <a:ext uri="{FF2B5EF4-FFF2-40B4-BE49-F238E27FC236}">
                <a16:creationId xmlns:a16="http://schemas.microsoft.com/office/drawing/2014/main" id="{3F88E6B9-FC44-414A-9DA7-47A716B4B658}"/>
              </a:ext>
            </a:extLst>
          </p:cNvPr>
          <p:cNvSpPr>
            <a:spLocks noGrp="1"/>
          </p:cNvSpPr>
          <p:nvPr>
            <p:ph type="ctrTitle"/>
          </p:nvPr>
        </p:nvSpPr>
        <p:spPr/>
        <p:txBody>
          <a:bodyPr>
            <a:normAutofit fontScale="90000"/>
          </a:bodyPr>
          <a:lstStyle/>
          <a:p>
            <a:r>
              <a:rPr lang="fr-FR" dirty="0"/>
              <a:t>9</a:t>
            </a:r>
            <a:r>
              <a:rPr lang="fr-FR" baseline="30000" dirty="0"/>
              <a:t>ème</a:t>
            </a:r>
            <a:r>
              <a:rPr lang="fr-FR" dirty="0"/>
              <a:t> catégorie : Reclassement</a:t>
            </a:r>
          </a:p>
        </p:txBody>
      </p:sp>
      <p:graphicFrame>
        <p:nvGraphicFramePr>
          <p:cNvPr id="5" name="Diagramme 4">
            <a:extLst>
              <a:ext uri="{FF2B5EF4-FFF2-40B4-BE49-F238E27FC236}">
                <a16:creationId xmlns:a16="http://schemas.microsoft.com/office/drawing/2014/main" id="{06B03AD5-3590-4C68-B05A-36127310C038}"/>
              </a:ext>
            </a:extLst>
          </p:cNvPr>
          <p:cNvGraphicFramePr/>
          <p:nvPr>
            <p:extLst>
              <p:ext uri="{D42A27DB-BD31-4B8C-83A1-F6EECF244321}">
                <p14:modId xmlns:p14="http://schemas.microsoft.com/office/powerpoint/2010/main" val="601713128"/>
              </p:ext>
            </p:extLst>
          </p:nvPr>
        </p:nvGraphicFramePr>
        <p:xfrm>
          <a:off x="207263" y="1304859"/>
          <a:ext cx="8614005" cy="54495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B321DC1E-AA15-4CE2-9E5B-C97CB34A86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3260114"/>
      </p:ext>
    </p:extLst>
  </p:cSld>
  <p:clrMapOvr>
    <a:masterClrMapping/>
  </p:clrMapOvr>
  <mc:AlternateContent xmlns:mc="http://schemas.openxmlformats.org/markup-compatibility/2006" xmlns:p14="http://schemas.microsoft.com/office/powerpoint/2010/main">
    <mc:Choice Requires="p14">
      <p:transition spd="slow" p14:dur="2000" advTm="80511"/>
    </mc:Choice>
    <mc:Fallback xmlns="">
      <p:transition spd="slow" advTm="80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3C9EB0B2-0083-4689-8884-34B3D377596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3F88E6B9-FC44-414A-9DA7-47A716B4B658}"/>
              </a:ext>
            </a:extLst>
          </p:cNvPr>
          <p:cNvSpPr>
            <a:spLocks noGrp="1"/>
          </p:cNvSpPr>
          <p:nvPr>
            <p:ph type="ctrTitle"/>
          </p:nvPr>
        </p:nvSpPr>
        <p:spPr/>
        <p:txBody>
          <a:bodyPr>
            <a:normAutofit fontScale="90000"/>
          </a:bodyPr>
          <a:lstStyle/>
          <a:p>
            <a:r>
              <a:rPr lang="fr-FR" dirty="0"/>
              <a:t>9</a:t>
            </a:r>
            <a:r>
              <a:rPr lang="fr-FR" baseline="30000" dirty="0"/>
              <a:t>ème</a:t>
            </a:r>
            <a:r>
              <a:rPr lang="fr-FR" dirty="0"/>
              <a:t> catégorie : Reclassement (suite)</a:t>
            </a:r>
          </a:p>
        </p:txBody>
      </p:sp>
      <p:graphicFrame>
        <p:nvGraphicFramePr>
          <p:cNvPr id="5" name="Diagramme 4">
            <a:extLst>
              <a:ext uri="{FF2B5EF4-FFF2-40B4-BE49-F238E27FC236}">
                <a16:creationId xmlns:a16="http://schemas.microsoft.com/office/drawing/2014/main" id="{06B03AD5-3590-4C68-B05A-36127310C038}"/>
              </a:ext>
            </a:extLst>
          </p:cNvPr>
          <p:cNvGraphicFramePr/>
          <p:nvPr>
            <p:extLst>
              <p:ext uri="{D42A27DB-BD31-4B8C-83A1-F6EECF244321}">
                <p14:modId xmlns:p14="http://schemas.microsoft.com/office/powerpoint/2010/main" val="215463196"/>
              </p:ext>
            </p:extLst>
          </p:nvPr>
        </p:nvGraphicFramePr>
        <p:xfrm>
          <a:off x="506326" y="1829173"/>
          <a:ext cx="8314943"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1A172E0A-6136-4EF1-9CA8-36982FF223F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2579223"/>
      </p:ext>
    </p:extLst>
  </p:cSld>
  <p:clrMapOvr>
    <a:masterClrMapping/>
  </p:clrMapOvr>
  <mc:AlternateContent xmlns:mc="http://schemas.openxmlformats.org/markup-compatibility/2006" xmlns:p14="http://schemas.microsoft.com/office/powerpoint/2010/main">
    <mc:Choice Requires="p14">
      <p:transition spd="slow" p14:dur="2000" advTm="34579"/>
    </mc:Choice>
    <mc:Fallback xmlns="">
      <p:transition spd="slow" advTm="34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323274278"/>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ZoneTexte 3">
            <a:extLst>
              <a:ext uri="{FF2B5EF4-FFF2-40B4-BE49-F238E27FC236}">
                <a16:creationId xmlns:a16="http://schemas.microsoft.com/office/drawing/2014/main" id="{6B59C9F4-EF28-49FC-9396-755F085C0607}"/>
              </a:ext>
            </a:extLst>
          </p:cNvPr>
          <p:cNvSpPr txBox="1"/>
          <p:nvPr/>
        </p:nvSpPr>
        <p:spPr>
          <a:xfrm>
            <a:off x="3674853" y="971794"/>
            <a:ext cx="4485736" cy="523220"/>
          </a:xfrm>
          <a:prstGeom prst="rect">
            <a:avLst/>
          </a:prstGeom>
          <a:noFill/>
        </p:spPr>
        <p:txBody>
          <a:bodyPr wrap="square" rtlCol="0">
            <a:spAutoFit/>
          </a:bodyPr>
          <a:lstStyle/>
          <a:p>
            <a:pPr algn="ctr"/>
            <a:r>
              <a:rPr lang="fr-FR" sz="2800" b="1" dirty="0">
                <a:solidFill>
                  <a:schemeClr val="accent1">
                    <a:lumMod val="75000"/>
                  </a:schemeClr>
                </a:solidFill>
                <a:effectLst>
                  <a:outerShdw blurRad="38100" dist="38100" dir="2700000" algn="tl">
                    <a:srgbClr val="000000">
                      <a:alpha val="43137"/>
                    </a:srgbClr>
                  </a:outerShdw>
                </a:effectLst>
              </a:rPr>
              <a:t>Fonction Publique d’Etat</a:t>
            </a:r>
          </a:p>
        </p:txBody>
      </p:sp>
      <p:pic>
        <p:nvPicPr>
          <p:cNvPr id="5" name="Audio 4">
            <a:hlinkClick r:id="" action="ppaction://media"/>
            <a:extLst>
              <a:ext uri="{FF2B5EF4-FFF2-40B4-BE49-F238E27FC236}">
                <a16:creationId xmlns:a16="http://schemas.microsoft.com/office/drawing/2014/main" id="{A9644AEA-CA59-4C24-8D68-614DE41B1DF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70304437"/>
      </p:ext>
    </p:extLst>
  </p:cSld>
  <p:clrMapOvr>
    <a:masterClrMapping/>
  </p:clrMapOvr>
  <mc:AlternateContent xmlns:mc="http://schemas.openxmlformats.org/markup-compatibility/2006" xmlns:p14="http://schemas.microsoft.com/office/powerpoint/2010/main">
    <mc:Choice Requires="p14">
      <p:transition spd="slow" p14:dur="2000" advTm="89233"/>
    </mc:Choice>
    <mc:Fallback xmlns="">
      <p:transition spd="slow" advTm="8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1067988938"/>
              </p:ext>
            </p:extLst>
          </p:nvPr>
        </p:nvGraphicFramePr>
        <p:xfrm>
          <a:off x="322731" y="1397479"/>
          <a:ext cx="8665994" cy="5186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ZoneTexte 4">
            <a:extLst>
              <a:ext uri="{FF2B5EF4-FFF2-40B4-BE49-F238E27FC236}">
                <a16:creationId xmlns:a16="http://schemas.microsoft.com/office/drawing/2014/main" id="{C05175A9-B172-46F0-9FB2-D412542647B1}"/>
              </a:ext>
            </a:extLst>
          </p:cNvPr>
          <p:cNvSpPr txBox="1"/>
          <p:nvPr/>
        </p:nvSpPr>
        <p:spPr>
          <a:xfrm>
            <a:off x="2898475" y="810675"/>
            <a:ext cx="5227609" cy="523220"/>
          </a:xfrm>
          <a:prstGeom prst="rect">
            <a:avLst/>
          </a:prstGeom>
          <a:noFill/>
        </p:spPr>
        <p:txBody>
          <a:bodyPr wrap="square" rtlCol="0">
            <a:spAutoFit/>
          </a:bodyPr>
          <a:lstStyle/>
          <a:p>
            <a:pPr algn="ctr"/>
            <a:r>
              <a:rPr lang="fr-FR" sz="2800" b="1" dirty="0">
                <a:solidFill>
                  <a:schemeClr val="accent1">
                    <a:lumMod val="75000"/>
                  </a:schemeClr>
                </a:solidFill>
                <a:effectLst>
                  <a:outerShdw blurRad="38100" dist="38100" dir="2700000" algn="tl">
                    <a:srgbClr val="000000">
                      <a:alpha val="43137"/>
                    </a:srgbClr>
                  </a:outerShdw>
                </a:effectLst>
              </a:rPr>
              <a:t>Fonction Publique d’Etat (suite)</a:t>
            </a:r>
          </a:p>
        </p:txBody>
      </p:sp>
      <p:pic>
        <p:nvPicPr>
          <p:cNvPr id="4" name="Audio 3">
            <a:hlinkClick r:id="" action="ppaction://media"/>
            <a:extLst>
              <a:ext uri="{FF2B5EF4-FFF2-40B4-BE49-F238E27FC236}">
                <a16:creationId xmlns:a16="http://schemas.microsoft.com/office/drawing/2014/main" id="{FF64E9CB-E9D1-41F8-9EB0-B687A53A03E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29497440"/>
      </p:ext>
    </p:extLst>
  </p:cSld>
  <p:clrMapOvr>
    <a:masterClrMapping/>
  </p:clrMapOvr>
  <mc:AlternateContent xmlns:mc="http://schemas.openxmlformats.org/markup-compatibility/2006" xmlns:p14="http://schemas.microsoft.com/office/powerpoint/2010/main">
    <mc:Choice Requires="p14">
      <p:transition spd="slow" p14:dur="2000" advTm="29311"/>
    </mc:Choice>
    <mc:Fallback xmlns="">
      <p:transition spd="slow" advTm="29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2955327401"/>
              </p:ext>
            </p:extLst>
          </p:nvPr>
        </p:nvGraphicFramePr>
        <p:xfrm>
          <a:off x="322731" y="1443790"/>
          <a:ext cx="8498538" cy="5102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ZoneTexte 3">
            <a:extLst>
              <a:ext uri="{FF2B5EF4-FFF2-40B4-BE49-F238E27FC236}">
                <a16:creationId xmlns:a16="http://schemas.microsoft.com/office/drawing/2014/main" id="{6B59C9F4-EF28-49FC-9396-755F085C0607}"/>
              </a:ext>
            </a:extLst>
          </p:cNvPr>
          <p:cNvSpPr txBox="1"/>
          <p:nvPr/>
        </p:nvSpPr>
        <p:spPr>
          <a:xfrm>
            <a:off x="3674853" y="865946"/>
            <a:ext cx="484111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Calibri"/>
                <a:ea typeface="+mn-ea"/>
                <a:cs typeface="+mn-cs"/>
              </a:rPr>
              <a:t>Fonction Publique Territoriale</a:t>
            </a:r>
          </a:p>
        </p:txBody>
      </p:sp>
      <p:pic>
        <p:nvPicPr>
          <p:cNvPr id="5" name="Audio 4">
            <a:hlinkClick r:id="" action="ppaction://media"/>
            <a:extLst>
              <a:ext uri="{FF2B5EF4-FFF2-40B4-BE49-F238E27FC236}">
                <a16:creationId xmlns:a16="http://schemas.microsoft.com/office/drawing/2014/main" id="{8F2FD701-15A2-48DC-8D95-4FEADF85682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4590751"/>
      </p:ext>
    </p:extLst>
  </p:cSld>
  <p:clrMapOvr>
    <a:masterClrMapping/>
  </p:clrMapOvr>
  <mc:AlternateContent xmlns:mc="http://schemas.openxmlformats.org/markup-compatibility/2006" xmlns:p14="http://schemas.microsoft.com/office/powerpoint/2010/main">
    <mc:Choice Requires="p14">
      <p:transition spd="slow" p14:dur="2000" advTm="72921"/>
    </mc:Choice>
    <mc:Fallback xmlns="">
      <p:transition spd="slow" advTm="72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1260825199"/>
              </p:ext>
            </p:extLst>
          </p:nvPr>
        </p:nvGraphicFramePr>
        <p:xfrm>
          <a:off x="322731" y="1397479"/>
          <a:ext cx="8665994" cy="51862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ZoneTexte 4">
            <a:extLst>
              <a:ext uri="{FF2B5EF4-FFF2-40B4-BE49-F238E27FC236}">
                <a16:creationId xmlns:a16="http://schemas.microsoft.com/office/drawing/2014/main" id="{C05175A9-B172-46F0-9FB2-D412542647B1}"/>
              </a:ext>
            </a:extLst>
          </p:cNvPr>
          <p:cNvSpPr txBox="1"/>
          <p:nvPr/>
        </p:nvSpPr>
        <p:spPr>
          <a:xfrm>
            <a:off x="2898475" y="810675"/>
            <a:ext cx="59227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Calibri"/>
                <a:ea typeface="+mn-ea"/>
                <a:cs typeface="+mn-cs"/>
              </a:rPr>
              <a:t>Fonction Publique Territoriale (suite)</a:t>
            </a:r>
          </a:p>
        </p:txBody>
      </p:sp>
      <p:pic>
        <p:nvPicPr>
          <p:cNvPr id="4" name="Audio 3">
            <a:hlinkClick r:id="" action="ppaction://media"/>
            <a:extLst>
              <a:ext uri="{FF2B5EF4-FFF2-40B4-BE49-F238E27FC236}">
                <a16:creationId xmlns:a16="http://schemas.microsoft.com/office/drawing/2014/main" id="{1B0EDB87-D33F-4A69-AFE6-F3E05ECAFA4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91117790"/>
      </p:ext>
    </p:extLst>
  </p:cSld>
  <p:clrMapOvr>
    <a:masterClrMapping/>
  </p:clrMapOvr>
  <mc:AlternateContent xmlns:mc="http://schemas.openxmlformats.org/markup-compatibility/2006" xmlns:p14="http://schemas.microsoft.com/office/powerpoint/2010/main">
    <mc:Choice Requires="p14">
      <p:transition spd="slow" p14:dur="2000" advTm="29838"/>
    </mc:Choice>
    <mc:Fallback xmlns="">
      <p:transition spd="slow" advTm="29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119469876"/>
              </p:ext>
            </p:extLst>
          </p:nvPr>
        </p:nvGraphicFramePr>
        <p:xfrm>
          <a:off x="322731" y="1984075"/>
          <a:ext cx="8665994" cy="459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ZoneTexte 4">
            <a:extLst>
              <a:ext uri="{FF2B5EF4-FFF2-40B4-BE49-F238E27FC236}">
                <a16:creationId xmlns:a16="http://schemas.microsoft.com/office/drawing/2014/main" id="{C05175A9-B172-46F0-9FB2-D412542647B1}"/>
              </a:ext>
            </a:extLst>
          </p:cNvPr>
          <p:cNvSpPr txBox="1"/>
          <p:nvPr/>
        </p:nvSpPr>
        <p:spPr>
          <a:xfrm>
            <a:off x="2708470" y="1333895"/>
            <a:ext cx="59227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Calibri"/>
                <a:ea typeface="+mn-ea"/>
                <a:cs typeface="+mn-cs"/>
              </a:rPr>
              <a:t>Fonction Publique Territoriale (suite)</a:t>
            </a:r>
          </a:p>
        </p:txBody>
      </p:sp>
      <p:pic>
        <p:nvPicPr>
          <p:cNvPr id="4" name="Audio 3">
            <a:hlinkClick r:id="" action="ppaction://media"/>
            <a:extLst>
              <a:ext uri="{FF2B5EF4-FFF2-40B4-BE49-F238E27FC236}">
                <a16:creationId xmlns:a16="http://schemas.microsoft.com/office/drawing/2014/main" id="{E5AFACF3-B400-4DEE-AFDD-6D8CD042392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37955915"/>
      </p:ext>
    </p:extLst>
  </p:cSld>
  <p:clrMapOvr>
    <a:masterClrMapping/>
  </p:clrMapOvr>
  <mc:AlternateContent xmlns:mc="http://schemas.openxmlformats.org/markup-compatibility/2006" xmlns:p14="http://schemas.microsoft.com/office/powerpoint/2010/main">
    <mc:Choice Requires="p14">
      <p:transition spd="slow" p14:dur="2000" advTm="36926"/>
    </mc:Choice>
    <mc:Fallback xmlns="">
      <p:transition spd="slow" advTm="36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fld id="{5DF31815-FCF8-CF48-BD4B-7C0F13A35423}" type="slidenum">
              <a:rPr lang="fr-FR" smtClean="0"/>
              <a:pPr/>
              <a:t>2</a:t>
            </a:fld>
            <a:endParaRPr lang="fr-FR" dirty="0"/>
          </a:p>
        </p:txBody>
      </p:sp>
      <p:sp>
        <p:nvSpPr>
          <p:cNvPr id="3" name="Titre 2"/>
          <p:cNvSpPr>
            <a:spLocks noGrp="1"/>
          </p:cNvSpPr>
          <p:nvPr>
            <p:ph type="ctrTitle"/>
          </p:nvPr>
        </p:nvSpPr>
        <p:spPr/>
        <p:txBody>
          <a:bodyPr>
            <a:normAutofit fontScale="90000"/>
          </a:bodyPr>
          <a:lstStyle/>
          <a:p>
            <a:r>
              <a:rPr lang="fr-FR" dirty="0"/>
              <a:t>Généralités</a:t>
            </a:r>
          </a:p>
        </p:txBody>
      </p:sp>
      <p:sp>
        <p:nvSpPr>
          <p:cNvPr id="5" name="Espace réservé du texte 4">
            <a:extLst>
              <a:ext uri="{FF2B5EF4-FFF2-40B4-BE49-F238E27FC236}">
                <a16:creationId xmlns:a16="http://schemas.microsoft.com/office/drawing/2014/main" id="{372CCCF0-3F56-4DA1-A3E0-484F69AB12D2}"/>
              </a:ext>
            </a:extLst>
          </p:cNvPr>
          <p:cNvSpPr txBox="1">
            <a:spLocks/>
          </p:cNvSpPr>
          <p:nvPr/>
        </p:nvSpPr>
        <p:spPr>
          <a:xfrm>
            <a:off x="224118" y="3382297"/>
            <a:ext cx="2283108" cy="265403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fr-FR" sz="1600" dirty="0">
                <a:solidFill>
                  <a:prstClr val="black"/>
                </a:solidFill>
              </a:rPr>
              <a:t>Il convient d’entendre :</a:t>
            </a:r>
          </a:p>
          <a:p>
            <a:pPr marL="285750" indent="-285750" algn="just">
              <a:buFont typeface="Arial" panose="020B0604020202020204" pitchFamily="34" charset="0"/>
              <a:buChar char="•"/>
            </a:pPr>
            <a:r>
              <a:rPr lang="fr-FR" sz="1400" dirty="0">
                <a:solidFill>
                  <a:prstClr val="black"/>
                </a:solidFill>
              </a:rPr>
              <a:t>« </a:t>
            </a:r>
            <a:r>
              <a:rPr lang="fr-FR" sz="1400" b="1" dirty="0">
                <a:solidFill>
                  <a:prstClr val="black"/>
                </a:solidFill>
              </a:rPr>
              <a:t>Année N</a:t>
            </a:r>
            <a:r>
              <a:rPr lang="fr-FR" sz="1400" dirty="0">
                <a:solidFill>
                  <a:prstClr val="black"/>
                </a:solidFill>
              </a:rPr>
              <a:t> » : année civile au cours de laquelle est effectuée la déclaration </a:t>
            </a:r>
            <a:r>
              <a:rPr lang="fr-FR" sz="1400" dirty="0">
                <a:solidFill>
                  <a:prstClr val="black"/>
                </a:solidFill>
                <a:highlight>
                  <a:srgbClr val="FFFF00"/>
                </a:highlight>
              </a:rPr>
              <a:t>(ex : 2024)</a:t>
            </a:r>
          </a:p>
          <a:p>
            <a:pPr marL="285750" indent="-285750" algn="just">
              <a:buFont typeface="Arial" panose="020B0604020202020204" pitchFamily="34" charset="0"/>
              <a:buChar char="•"/>
            </a:pPr>
            <a:r>
              <a:rPr lang="fr-FR" sz="1400" dirty="0">
                <a:solidFill>
                  <a:prstClr val="black"/>
                </a:solidFill>
              </a:rPr>
              <a:t>« </a:t>
            </a:r>
            <a:r>
              <a:rPr lang="fr-FR" sz="1400" b="1" dirty="0">
                <a:solidFill>
                  <a:prstClr val="black"/>
                </a:solidFill>
              </a:rPr>
              <a:t>Année N-1</a:t>
            </a:r>
            <a:r>
              <a:rPr lang="fr-FR" sz="1400" dirty="0">
                <a:solidFill>
                  <a:prstClr val="black"/>
                </a:solidFill>
              </a:rPr>
              <a:t> » : année civile sur laquelle porte la déclaration </a:t>
            </a:r>
            <a:r>
              <a:rPr lang="fr-FR" sz="1400" dirty="0">
                <a:solidFill>
                  <a:prstClr val="black"/>
                </a:solidFill>
                <a:highlight>
                  <a:srgbClr val="FFFF00"/>
                </a:highlight>
              </a:rPr>
              <a:t>(ex : 2023</a:t>
            </a:r>
            <a:r>
              <a:rPr lang="fr-FR" sz="1400" dirty="0">
                <a:solidFill>
                  <a:prstClr val="black"/>
                </a:solidFill>
              </a:rPr>
              <a:t>)</a:t>
            </a:r>
          </a:p>
        </p:txBody>
      </p:sp>
      <p:graphicFrame>
        <p:nvGraphicFramePr>
          <p:cNvPr id="6" name="Diagramme 5">
            <a:extLst>
              <a:ext uri="{FF2B5EF4-FFF2-40B4-BE49-F238E27FC236}">
                <a16:creationId xmlns:a16="http://schemas.microsoft.com/office/drawing/2014/main" id="{7BF76CF1-E55A-4271-ADEF-B8F42FFED0DD}"/>
              </a:ext>
            </a:extLst>
          </p:cNvPr>
          <p:cNvGraphicFramePr/>
          <p:nvPr>
            <p:extLst>
              <p:ext uri="{D42A27DB-BD31-4B8C-83A1-F6EECF244321}">
                <p14:modId xmlns:p14="http://schemas.microsoft.com/office/powerpoint/2010/main" val="4294608169"/>
              </p:ext>
            </p:extLst>
          </p:nvPr>
        </p:nvGraphicFramePr>
        <p:xfrm>
          <a:off x="1805088" y="1442020"/>
          <a:ext cx="7114794" cy="51417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D50AD38C-7B39-4138-A524-BAFACC4935D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80304250"/>
      </p:ext>
    </p:extLst>
  </p:cSld>
  <p:clrMapOvr>
    <a:masterClrMapping/>
  </p:clrMapOvr>
  <mc:AlternateContent xmlns:mc="http://schemas.openxmlformats.org/markup-compatibility/2006" xmlns:p14="http://schemas.microsoft.com/office/powerpoint/2010/main">
    <mc:Choice Requires="p14">
      <p:transition spd="slow" p14:dur="2000" advTm="59169"/>
    </mc:Choice>
    <mc:Fallback xmlns="">
      <p:transition spd="slow" advTm="5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3909264472"/>
              </p:ext>
            </p:extLst>
          </p:nvPr>
        </p:nvGraphicFramePr>
        <p:xfrm>
          <a:off x="322731" y="1828800"/>
          <a:ext cx="8498538" cy="47175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ZoneTexte 3">
            <a:extLst>
              <a:ext uri="{FF2B5EF4-FFF2-40B4-BE49-F238E27FC236}">
                <a16:creationId xmlns:a16="http://schemas.microsoft.com/office/drawing/2014/main" id="{6B59C9F4-EF28-49FC-9396-755F085C0607}"/>
              </a:ext>
            </a:extLst>
          </p:cNvPr>
          <p:cNvSpPr txBox="1"/>
          <p:nvPr/>
        </p:nvSpPr>
        <p:spPr>
          <a:xfrm>
            <a:off x="3674853" y="971794"/>
            <a:ext cx="484111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Calibri"/>
                <a:ea typeface="+mn-ea"/>
                <a:cs typeface="+mn-cs"/>
              </a:rPr>
              <a:t>Fonction Publique Hospitalière</a:t>
            </a:r>
          </a:p>
        </p:txBody>
      </p:sp>
      <p:pic>
        <p:nvPicPr>
          <p:cNvPr id="11" name="Audio 10">
            <a:hlinkClick r:id="" action="ppaction://media"/>
            <a:extLst>
              <a:ext uri="{FF2B5EF4-FFF2-40B4-BE49-F238E27FC236}">
                <a16:creationId xmlns:a16="http://schemas.microsoft.com/office/drawing/2014/main" id="{1AC956BE-50D1-4533-909C-8E10379259F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20703309"/>
      </p:ext>
    </p:extLst>
  </p:cSld>
  <p:clrMapOvr>
    <a:masterClrMapping/>
  </p:clrMapOvr>
  <mc:AlternateContent xmlns:mc="http://schemas.openxmlformats.org/markup-compatibility/2006" xmlns:p14="http://schemas.microsoft.com/office/powerpoint/2010/main">
    <mc:Choice Requires="p14">
      <p:transition spd="slow" p14:dur="2000" advTm="35812"/>
    </mc:Choice>
    <mc:Fallback xmlns="">
      <p:transition spd="slow" advTm="35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sz="2400" dirty="0"/>
              <a:t>9</a:t>
            </a:r>
            <a:r>
              <a:rPr lang="fr-FR" sz="2400" baseline="30000" dirty="0"/>
              <a:t>ème</a:t>
            </a:r>
            <a:r>
              <a:rPr lang="fr-FR" sz="2400" dirty="0"/>
              <a:t> catégorie : Reclassement (Suite)</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3526056376"/>
              </p:ext>
            </p:extLst>
          </p:nvPr>
        </p:nvGraphicFramePr>
        <p:xfrm>
          <a:off x="322731" y="1745673"/>
          <a:ext cx="8665994" cy="48380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ZoneTexte 4">
            <a:extLst>
              <a:ext uri="{FF2B5EF4-FFF2-40B4-BE49-F238E27FC236}">
                <a16:creationId xmlns:a16="http://schemas.microsoft.com/office/drawing/2014/main" id="{C05175A9-B172-46F0-9FB2-D412542647B1}"/>
              </a:ext>
            </a:extLst>
          </p:cNvPr>
          <p:cNvSpPr txBox="1"/>
          <p:nvPr/>
        </p:nvSpPr>
        <p:spPr>
          <a:xfrm>
            <a:off x="2898475" y="810675"/>
            <a:ext cx="592279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4F81BD">
                    <a:lumMod val="75000"/>
                  </a:srgbClr>
                </a:solidFill>
                <a:effectLst>
                  <a:outerShdw blurRad="38100" dist="38100" dir="2700000" algn="tl">
                    <a:srgbClr val="000000">
                      <a:alpha val="43137"/>
                    </a:srgbClr>
                  </a:outerShdw>
                </a:effectLst>
                <a:uLnTx/>
                <a:uFillTx/>
                <a:latin typeface="Calibri"/>
                <a:ea typeface="+mn-ea"/>
                <a:cs typeface="+mn-cs"/>
              </a:rPr>
              <a:t>Fonction Publique Hospitalière (suite)</a:t>
            </a:r>
          </a:p>
        </p:txBody>
      </p:sp>
      <p:pic>
        <p:nvPicPr>
          <p:cNvPr id="6" name="Audio 5">
            <a:hlinkClick r:id="" action="ppaction://media"/>
            <a:extLst>
              <a:ext uri="{FF2B5EF4-FFF2-40B4-BE49-F238E27FC236}">
                <a16:creationId xmlns:a16="http://schemas.microsoft.com/office/drawing/2014/main" id="{3E60FAB3-203B-4013-BE73-E8A3776277B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2561624"/>
      </p:ext>
    </p:extLst>
  </p:cSld>
  <p:clrMapOvr>
    <a:masterClrMapping/>
  </p:clrMapOvr>
  <mc:AlternateContent xmlns:mc="http://schemas.openxmlformats.org/markup-compatibility/2006" xmlns:p14="http://schemas.microsoft.com/office/powerpoint/2010/main">
    <mc:Choice Requires="p14">
      <p:transition spd="slow" p14:dur="2000" advTm="25252"/>
    </mc:Choice>
    <mc:Fallback xmlns="">
      <p:transition spd="slow" advTm="252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BFA72D8E-33B7-4219-A2EB-F4A333DA70D9}"/>
              </a:ext>
            </a:extLst>
          </p:cNvPr>
          <p:cNvSpPr>
            <a:spLocks noGrp="1"/>
          </p:cNvSpPr>
          <p:nvPr>
            <p:ph type="sldNum" sz="quarter" idx="4"/>
          </p:nvPr>
        </p:nvSpPr>
        <p:spPr/>
        <p:txBody>
          <a:bodyPr/>
          <a:lstStyle/>
          <a:p>
            <a:fld id="{5DF31815-FCF8-CF48-BD4B-7C0F13A35423}" type="slidenum">
              <a:rPr lang="fr-FR" smtClean="0"/>
              <a:pPr/>
              <a:t>22</a:t>
            </a:fld>
            <a:endParaRPr lang="fr-FR" dirty="0"/>
          </a:p>
        </p:txBody>
      </p:sp>
      <p:sp>
        <p:nvSpPr>
          <p:cNvPr id="3" name="Titre 2">
            <a:extLst>
              <a:ext uri="{FF2B5EF4-FFF2-40B4-BE49-F238E27FC236}">
                <a16:creationId xmlns:a16="http://schemas.microsoft.com/office/drawing/2014/main" id="{BBA43CF6-42EA-4A87-A34A-ADC7839AB1B8}"/>
              </a:ext>
            </a:extLst>
          </p:cNvPr>
          <p:cNvSpPr>
            <a:spLocks noGrp="1"/>
          </p:cNvSpPr>
          <p:nvPr>
            <p:ph type="ctrTitle"/>
          </p:nvPr>
        </p:nvSpPr>
        <p:spPr/>
        <p:txBody>
          <a:bodyPr>
            <a:normAutofit fontScale="90000"/>
          </a:bodyPr>
          <a:lstStyle/>
          <a:p>
            <a:r>
              <a:rPr lang="fr-FR" dirty="0"/>
              <a:t>La saisie de vos BOE</a:t>
            </a:r>
          </a:p>
        </p:txBody>
      </p:sp>
      <p:pic>
        <p:nvPicPr>
          <p:cNvPr id="8" name="Audio 7">
            <a:hlinkClick r:id="" action="ppaction://media"/>
            <a:extLst>
              <a:ext uri="{FF2B5EF4-FFF2-40B4-BE49-F238E27FC236}">
                <a16:creationId xmlns:a16="http://schemas.microsoft.com/office/drawing/2014/main" id="{BFBF0B47-F96B-4652-9EAD-9990917276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pic>
        <p:nvPicPr>
          <p:cNvPr id="5" name="Image 4">
            <a:extLst>
              <a:ext uri="{FF2B5EF4-FFF2-40B4-BE49-F238E27FC236}">
                <a16:creationId xmlns:a16="http://schemas.microsoft.com/office/drawing/2014/main" id="{35DE898D-9FEE-467E-A3AE-2A1C52B0BB90}"/>
              </a:ext>
            </a:extLst>
          </p:cNvPr>
          <p:cNvPicPr>
            <a:picLocks noChangeAspect="1"/>
          </p:cNvPicPr>
          <p:nvPr/>
        </p:nvPicPr>
        <p:blipFill>
          <a:blip r:embed="rId6"/>
          <a:stretch>
            <a:fillRect/>
          </a:stretch>
        </p:blipFill>
        <p:spPr>
          <a:xfrm>
            <a:off x="1559961" y="1388038"/>
            <a:ext cx="6610350" cy="561975"/>
          </a:xfrm>
          <a:prstGeom prst="rect">
            <a:avLst/>
          </a:prstGeom>
        </p:spPr>
      </p:pic>
      <p:pic>
        <p:nvPicPr>
          <p:cNvPr id="4" name="Image 3">
            <a:extLst>
              <a:ext uri="{FF2B5EF4-FFF2-40B4-BE49-F238E27FC236}">
                <a16:creationId xmlns:a16="http://schemas.microsoft.com/office/drawing/2014/main" id="{D733D464-D4D0-12C8-8DE0-7CFEBA2BE8D6}"/>
              </a:ext>
            </a:extLst>
          </p:cNvPr>
          <p:cNvPicPr>
            <a:picLocks noChangeAspect="1"/>
          </p:cNvPicPr>
          <p:nvPr/>
        </p:nvPicPr>
        <p:blipFill>
          <a:blip r:embed="rId7"/>
          <a:stretch>
            <a:fillRect/>
          </a:stretch>
        </p:blipFill>
        <p:spPr>
          <a:xfrm>
            <a:off x="2905162" y="2419003"/>
            <a:ext cx="5760720" cy="2319251"/>
          </a:xfrm>
          <a:prstGeom prst="rect">
            <a:avLst/>
          </a:prstGeom>
        </p:spPr>
      </p:pic>
    </p:spTree>
    <p:extLst>
      <p:ext uri="{BB962C8B-B14F-4D97-AF65-F5344CB8AC3E}">
        <p14:creationId xmlns:p14="http://schemas.microsoft.com/office/powerpoint/2010/main" val="1207394705"/>
      </p:ext>
    </p:extLst>
  </p:cSld>
  <p:clrMapOvr>
    <a:masterClrMapping/>
  </p:clrMapOvr>
  <mc:AlternateContent xmlns:mc="http://schemas.openxmlformats.org/markup-compatibility/2006" xmlns:p14="http://schemas.microsoft.com/office/powerpoint/2010/main">
    <mc:Choice Requires="p14">
      <p:transition spd="slow" p14:dur="2000" advTm="46454"/>
    </mc:Choice>
    <mc:Fallback xmlns="">
      <p:transition spd="slow" advTm="4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3"/>
          </p:nvPr>
        </p:nvSpPr>
        <p:spPr/>
        <p:txBody>
          <a:bodyPr/>
          <a:lstStyle/>
          <a:p>
            <a:r>
              <a:rPr lang="fr-FR" dirty="0"/>
              <a:t>Formulaire de contact sur le site du FIPHFP</a:t>
            </a:r>
          </a:p>
          <a:p>
            <a:endParaRPr lang="fr-FR" dirty="0"/>
          </a:p>
        </p:txBody>
      </p:sp>
      <p:pic>
        <p:nvPicPr>
          <p:cNvPr id="3" name="Audio 2">
            <a:hlinkClick r:id="" action="ppaction://media"/>
            <a:extLst>
              <a:ext uri="{FF2B5EF4-FFF2-40B4-BE49-F238E27FC236}">
                <a16:creationId xmlns:a16="http://schemas.microsoft.com/office/drawing/2014/main" id="{589D32D5-4D00-44A6-B664-758A4DB512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54330778"/>
      </p:ext>
    </p:extLst>
  </p:cSld>
  <p:clrMapOvr>
    <a:masterClrMapping/>
  </p:clrMapOvr>
  <mc:AlternateContent xmlns:mc="http://schemas.openxmlformats.org/markup-compatibility/2006" xmlns:p14="http://schemas.microsoft.com/office/powerpoint/2010/main">
    <mc:Choice Requires="p14">
      <p:transition spd="slow" p14:dur="2000" advTm="1373"/>
    </mc:Choice>
    <mc:Fallback xmlns="">
      <p:transition spd="slow" advTm="1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A697B63-B362-4048-A30C-7E162B18CCE0}"/>
              </a:ext>
            </a:extLst>
          </p:cNvPr>
          <p:cNvSpPr>
            <a:spLocks noGrp="1"/>
          </p:cNvSpPr>
          <p:nvPr>
            <p:ph type="sldNum" sz="quarter" idx="4"/>
          </p:nvPr>
        </p:nvSpPr>
        <p:spPr/>
        <p:txBody>
          <a:bodyPr/>
          <a:lstStyle/>
          <a:p>
            <a:fld id="{5DF31815-FCF8-CF48-BD4B-7C0F13A35423}" type="slidenum">
              <a:rPr lang="fr-FR" smtClean="0"/>
              <a:pPr/>
              <a:t>3</a:t>
            </a:fld>
            <a:endParaRPr lang="fr-FR" dirty="0"/>
          </a:p>
        </p:txBody>
      </p:sp>
      <p:sp>
        <p:nvSpPr>
          <p:cNvPr id="3" name="Titre 2">
            <a:extLst>
              <a:ext uri="{FF2B5EF4-FFF2-40B4-BE49-F238E27FC236}">
                <a16:creationId xmlns:a16="http://schemas.microsoft.com/office/drawing/2014/main" id="{CBBEA0EE-B3DF-43CE-A90B-37B6A36AC10D}"/>
              </a:ext>
            </a:extLst>
          </p:cNvPr>
          <p:cNvSpPr>
            <a:spLocks noGrp="1"/>
          </p:cNvSpPr>
          <p:nvPr>
            <p:ph type="ctrTitle"/>
          </p:nvPr>
        </p:nvSpPr>
        <p:spPr/>
        <p:txBody>
          <a:bodyPr>
            <a:noAutofit/>
          </a:bodyPr>
          <a:lstStyle/>
          <a:p>
            <a:r>
              <a:rPr lang="fr-FR" sz="2200" dirty="0"/>
              <a:t>Cas particulier : Agent dont le contrat de travail ouvre droit à une aide de l’Etat (Apprentis, CUI/CAE, PEC, …)</a:t>
            </a:r>
          </a:p>
        </p:txBody>
      </p:sp>
      <p:sp>
        <p:nvSpPr>
          <p:cNvPr id="5" name="Espace réservé du texte 4">
            <a:extLst>
              <a:ext uri="{FF2B5EF4-FFF2-40B4-BE49-F238E27FC236}">
                <a16:creationId xmlns:a16="http://schemas.microsoft.com/office/drawing/2014/main" id="{F5758415-22E6-4405-8ED6-EAE4A1F3405D}"/>
              </a:ext>
            </a:extLst>
          </p:cNvPr>
          <p:cNvSpPr>
            <a:spLocks noGrp="1"/>
          </p:cNvSpPr>
          <p:nvPr>
            <p:ph type="body" sz="quarter" idx="13"/>
          </p:nvPr>
        </p:nvSpPr>
        <p:spPr>
          <a:xfrm>
            <a:off x="776378" y="2380891"/>
            <a:ext cx="8216342" cy="3879462"/>
          </a:xfrm>
        </p:spPr>
        <p:txBody>
          <a:bodyPr/>
          <a:lstStyle/>
          <a:p>
            <a:pPr algn="just"/>
            <a:r>
              <a:rPr lang="fr-FR" sz="2200" dirty="0"/>
              <a:t>Même s’ils ne sont pas pris en compte dans vos ETP et ETR, vous pouvez les comptabiliser dans vos BOE sous 3 conditions cumulatives :</a:t>
            </a:r>
          </a:p>
          <a:p>
            <a:pPr marL="1085850" lvl="1" indent="-342900" algn="just">
              <a:buFont typeface="Courier New" panose="02070309020205020404" pitchFamily="49" charset="0"/>
              <a:buChar char="o"/>
            </a:pPr>
            <a:r>
              <a:rPr lang="fr-FR" sz="2200" dirty="0"/>
              <a:t>Ils ont la qualité de BOE</a:t>
            </a:r>
          </a:p>
          <a:p>
            <a:pPr lvl="1" indent="0" algn="ctr">
              <a:buNone/>
            </a:pPr>
            <a:r>
              <a:rPr lang="fr-FR" sz="2200" b="1" dirty="0">
                <a:effectLst>
                  <a:outerShdw blurRad="38100" dist="38100" dir="2700000" algn="tl">
                    <a:srgbClr val="000000">
                      <a:alpha val="43137"/>
                    </a:srgbClr>
                  </a:outerShdw>
                </a:effectLst>
              </a:rPr>
              <a:t>et</a:t>
            </a:r>
          </a:p>
          <a:p>
            <a:pPr marL="1085850" lvl="1" indent="-342900" algn="just">
              <a:buFont typeface="Courier New" panose="02070309020205020404" pitchFamily="49" charset="0"/>
              <a:buChar char="o"/>
            </a:pPr>
            <a:r>
              <a:rPr lang="fr-FR" sz="2200" dirty="0"/>
              <a:t>Ils sont présents dans vos effectifs au 31 décembre N-1</a:t>
            </a:r>
          </a:p>
          <a:p>
            <a:pPr lvl="1" indent="0" algn="ctr">
              <a:buNone/>
            </a:pPr>
            <a:r>
              <a:rPr lang="fr-FR" sz="2200" b="1" dirty="0">
                <a:effectLst>
                  <a:outerShdw blurRad="38100" dist="38100" dir="2700000" algn="tl">
                    <a:srgbClr val="000000">
                      <a:alpha val="43137"/>
                    </a:srgbClr>
                  </a:outerShdw>
                </a:effectLst>
              </a:rPr>
              <a:t>et</a:t>
            </a:r>
          </a:p>
          <a:p>
            <a:pPr marL="1085850" lvl="1" indent="-342900" algn="just">
              <a:buFont typeface="Courier New" panose="02070309020205020404" pitchFamily="49" charset="0"/>
              <a:buChar char="o"/>
            </a:pPr>
            <a:r>
              <a:rPr lang="fr-FR" sz="2200" dirty="0"/>
              <a:t>Ils ont été rémunérés pendant une période supérieure à six mois entre le 1er janvier et le 31 décembre N-1  ; cette période pouvant être discontinue</a:t>
            </a:r>
            <a:r>
              <a:rPr lang="fr-FR" sz="2400" dirty="0"/>
              <a:t>.</a:t>
            </a:r>
          </a:p>
        </p:txBody>
      </p:sp>
      <p:pic>
        <p:nvPicPr>
          <p:cNvPr id="4" name="Audio 3">
            <a:hlinkClick r:id="" action="ppaction://media"/>
            <a:extLst>
              <a:ext uri="{FF2B5EF4-FFF2-40B4-BE49-F238E27FC236}">
                <a16:creationId xmlns:a16="http://schemas.microsoft.com/office/drawing/2014/main" id="{B595010F-CFE7-4D86-A289-E497F3A207E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69706215"/>
      </p:ext>
    </p:extLst>
  </p:cSld>
  <p:clrMapOvr>
    <a:masterClrMapping/>
  </p:clrMapOvr>
  <mc:AlternateContent xmlns:mc="http://schemas.openxmlformats.org/markup-compatibility/2006" xmlns:p14="http://schemas.microsoft.com/office/powerpoint/2010/main">
    <mc:Choice Requires="p14">
      <p:transition spd="slow" p14:dur="2000" advTm="41402"/>
    </mc:Choice>
    <mc:Fallback xmlns="">
      <p:transition spd="slow" advTm="41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1C00ED1-19EA-47A8-929D-BFE81234E5EA}"/>
              </a:ext>
            </a:extLst>
          </p:cNvPr>
          <p:cNvSpPr>
            <a:spLocks noGrp="1"/>
          </p:cNvSpPr>
          <p:nvPr>
            <p:ph type="sldNum" sz="quarter" idx="4"/>
          </p:nvPr>
        </p:nvSpPr>
        <p:spPr/>
        <p:txBody>
          <a:bodyPr/>
          <a:lstStyle/>
          <a:p>
            <a:fld id="{5DF31815-FCF8-CF48-BD4B-7C0F13A35423}" type="slidenum">
              <a:rPr lang="fr-FR" smtClean="0"/>
              <a:pPr/>
              <a:t>4</a:t>
            </a:fld>
            <a:endParaRPr lang="fr-FR" dirty="0"/>
          </a:p>
        </p:txBody>
      </p:sp>
      <p:sp>
        <p:nvSpPr>
          <p:cNvPr id="3" name="Titre 2">
            <a:extLst>
              <a:ext uri="{FF2B5EF4-FFF2-40B4-BE49-F238E27FC236}">
                <a16:creationId xmlns:a16="http://schemas.microsoft.com/office/drawing/2014/main" id="{37D9A0B1-DAFC-4227-9442-9F1B07953FFE}"/>
              </a:ext>
            </a:extLst>
          </p:cNvPr>
          <p:cNvSpPr>
            <a:spLocks noGrp="1"/>
          </p:cNvSpPr>
          <p:nvPr>
            <p:ph type="ctrTitle"/>
          </p:nvPr>
        </p:nvSpPr>
        <p:spPr/>
        <p:txBody>
          <a:bodyPr>
            <a:normAutofit fontScale="90000"/>
          </a:bodyPr>
          <a:lstStyle/>
          <a:p>
            <a:r>
              <a:rPr lang="fr-FR" dirty="0"/>
              <a:t>La majoration pour les BOE de 50 ans et plus</a:t>
            </a:r>
          </a:p>
        </p:txBody>
      </p:sp>
      <p:sp>
        <p:nvSpPr>
          <p:cNvPr id="4" name="Espace réservé du texte 3">
            <a:extLst>
              <a:ext uri="{FF2B5EF4-FFF2-40B4-BE49-F238E27FC236}">
                <a16:creationId xmlns:a16="http://schemas.microsoft.com/office/drawing/2014/main" id="{D80A981F-F40E-49F6-A5C0-E7EEC42CE007}"/>
              </a:ext>
            </a:extLst>
          </p:cNvPr>
          <p:cNvSpPr>
            <a:spLocks noGrp="1"/>
          </p:cNvSpPr>
          <p:nvPr>
            <p:ph type="body" sz="quarter" idx="13"/>
          </p:nvPr>
        </p:nvSpPr>
        <p:spPr>
          <a:xfrm>
            <a:off x="724620" y="2570671"/>
            <a:ext cx="8096650" cy="3830502"/>
          </a:xfrm>
        </p:spPr>
        <p:txBody>
          <a:bodyPr/>
          <a:lstStyle/>
          <a:p>
            <a:pPr algn="just"/>
            <a:r>
              <a:rPr lang="fr-FR" dirty="0"/>
              <a:t>En application de l’article 4 alinéa 2 du décret n°2006-501 du 3 mai 2006 ; pour le calcul du nombre de BOE, </a:t>
            </a:r>
            <a:r>
              <a:rPr lang="fr-FR" b="1" u="sng" dirty="0">
                <a:effectLst>
                  <a:outerShdw blurRad="38100" dist="38100" dir="2700000" algn="tl">
                    <a:srgbClr val="000000">
                      <a:alpha val="43137"/>
                    </a:srgbClr>
                  </a:outerShdw>
                </a:effectLst>
              </a:rPr>
              <a:t>vous comptabilisez pour une unité et demie</a:t>
            </a:r>
            <a:r>
              <a:rPr lang="fr-FR" dirty="0"/>
              <a:t>   :</a:t>
            </a:r>
          </a:p>
          <a:p>
            <a:pPr marL="1085850" lvl="1" indent="-342900" algn="just">
              <a:buFont typeface="Courier New" panose="02070309020205020404" pitchFamily="49" charset="0"/>
              <a:buChar char="o"/>
            </a:pPr>
            <a:r>
              <a:rPr lang="fr-FR" sz="2000" dirty="0"/>
              <a:t>l’agent recruté en N-1 qui a la qualité de BOE et qui a 50 ans et plus</a:t>
            </a:r>
          </a:p>
          <a:p>
            <a:pPr marL="1085850" lvl="1" indent="-342900">
              <a:buFont typeface="Courier New" panose="02070309020205020404" pitchFamily="49" charset="0"/>
              <a:buChar char="o"/>
            </a:pPr>
            <a:r>
              <a:rPr lang="fr-FR" sz="2000" dirty="0"/>
              <a:t>l’agent qui est devenu BOE en N-1 et qui a 50 ans et plus.</a:t>
            </a:r>
          </a:p>
          <a:p>
            <a:endParaRPr lang="fr-FR" dirty="0"/>
          </a:p>
          <a:p>
            <a:pPr algn="just"/>
            <a:r>
              <a:rPr lang="fr-FR" dirty="0"/>
              <a:t>Vous ne pouvez procéder à cette comptabilisation qu’au titre de l’année du recrutement ou de la reconnaissance de la qualité de BOE pour les bénéficiaires reconnus comme tels postérieurement à son cinquantième anniversaire.</a:t>
            </a:r>
          </a:p>
          <a:p>
            <a:endParaRPr lang="fr-FR" dirty="0"/>
          </a:p>
        </p:txBody>
      </p:sp>
      <p:pic>
        <p:nvPicPr>
          <p:cNvPr id="5" name="Audio 4">
            <a:hlinkClick r:id="" action="ppaction://media"/>
            <a:extLst>
              <a:ext uri="{FF2B5EF4-FFF2-40B4-BE49-F238E27FC236}">
                <a16:creationId xmlns:a16="http://schemas.microsoft.com/office/drawing/2014/main" id="{9DF5D60E-7FB8-46CB-9973-61600CD8A1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61337229"/>
      </p:ext>
    </p:extLst>
  </p:cSld>
  <p:clrMapOvr>
    <a:masterClrMapping/>
  </p:clrMapOvr>
  <mc:AlternateContent xmlns:mc="http://schemas.openxmlformats.org/markup-compatibility/2006" xmlns:p14="http://schemas.microsoft.com/office/powerpoint/2010/main">
    <mc:Choice Requires="p14">
      <p:transition spd="slow" p14:dur="2000" advTm="52110"/>
    </mc:Choice>
    <mc:Fallback xmlns="">
      <p:transition spd="slow" advTm="5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54599F-3C14-473B-8672-77072EF9C36B}"/>
              </a:ext>
            </a:extLst>
          </p:cNvPr>
          <p:cNvSpPr>
            <a:spLocks noGrp="1"/>
          </p:cNvSpPr>
          <p:nvPr>
            <p:ph type="sldNum" sz="quarter" idx="4"/>
          </p:nvPr>
        </p:nvSpPr>
        <p:spPr/>
        <p:txBody>
          <a:bodyPr/>
          <a:lstStyle/>
          <a:p>
            <a:fld id="{5DF31815-FCF8-CF48-BD4B-7C0F13A35423}" type="slidenum">
              <a:rPr lang="fr-FR" smtClean="0"/>
              <a:pPr/>
              <a:t>5</a:t>
            </a:fld>
            <a:endParaRPr lang="fr-FR" dirty="0"/>
          </a:p>
        </p:txBody>
      </p:sp>
      <p:sp>
        <p:nvSpPr>
          <p:cNvPr id="3" name="Titre 2">
            <a:extLst>
              <a:ext uri="{FF2B5EF4-FFF2-40B4-BE49-F238E27FC236}">
                <a16:creationId xmlns:a16="http://schemas.microsoft.com/office/drawing/2014/main" id="{04E611AC-BBF2-4E27-86D4-263F99AFF5AC}"/>
              </a:ext>
            </a:extLst>
          </p:cNvPr>
          <p:cNvSpPr>
            <a:spLocks noGrp="1"/>
          </p:cNvSpPr>
          <p:nvPr>
            <p:ph type="ctrTitle"/>
          </p:nvPr>
        </p:nvSpPr>
        <p:spPr/>
        <p:txBody>
          <a:bodyPr>
            <a:normAutofit fontScale="90000"/>
          </a:bodyPr>
          <a:lstStyle/>
          <a:p>
            <a:r>
              <a:rPr lang="fr-FR" dirty="0"/>
              <a:t>1</a:t>
            </a:r>
            <a:r>
              <a:rPr lang="fr-FR" baseline="30000" dirty="0"/>
              <a:t>ère</a:t>
            </a:r>
            <a:r>
              <a:rPr lang="fr-FR" dirty="0"/>
              <a:t> catégorie : RQTH</a:t>
            </a:r>
          </a:p>
        </p:txBody>
      </p:sp>
      <p:graphicFrame>
        <p:nvGraphicFramePr>
          <p:cNvPr id="5" name="Diagramme 4">
            <a:extLst>
              <a:ext uri="{FF2B5EF4-FFF2-40B4-BE49-F238E27FC236}">
                <a16:creationId xmlns:a16="http://schemas.microsoft.com/office/drawing/2014/main" id="{C000E570-FC95-49EC-B9FD-087A95DCF41E}"/>
              </a:ext>
            </a:extLst>
          </p:cNvPr>
          <p:cNvGraphicFramePr/>
          <p:nvPr>
            <p:extLst>
              <p:ext uri="{D42A27DB-BD31-4B8C-83A1-F6EECF244321}">
                <p14:modId xmlns:p14="http://schemas.microsoft.com/office/powerpoint/2010/main" val="2685169373"/>
              </p:ext>
            </p:extLst>
          </p:nvPr>
        </p:nvGraphicFramePr>
        <p:xfrm>
          <a:off x="655608" y="1080655"/>
          <a:ext cx="8315864" cy="546570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F86301CA-D75D-4240-8BD9-28C71180BE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03477163"/>
      </p:ext>
    </p:extLst>
  </p:cSld>
  <p:clrMapOvr>
    <a:masterClrMapping/>
  </p:clrMapOvr>
  <mc:AlternateContent xmlns:mc="http://schemas.openxmlformats.org/markup-compatibility/2006" xmlns:p14="http://schemas.microsoft.com/office/powerpoint/2010/main">
    <mc:Choice Requires="p14">
      <p:transition spd="slow" p14:dur="2000" advTm="74241"/>
    </mc:Choice>
    <mc:Fallback xmlns="">
      <p:transition spd="slow" advTm="74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54599F-3C14-473B-8672-77072EF9C36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04E611AC-BBF2-4E27-86D4-263F99AFF5AC}"/>
              </a:ext>
            </a:extLst>
          </p:cNvPr>
          <p:cNvSpPr>
            <a:spLocks noGrp="1"/>
          </p:cNvSpPr>
          <p:nvPr>
            <p:ph type="ctrTitle"/>
          </p:nvPr>
        </p:nvSpPr>
        <p:spPr/>
        <p:txBody>
          <a:bodyPr>
            <a:normAutofit fontScale="90000"/>
          </a:bodyPr>
          <a:lstStyle/>
          <a:p>
            <a:r>
              <a:rPr lang="fr-FR" dirty="0"/>
              <a:t>2</a:t>
            </a:r>
            <a:r>
              <a:rPr lang="fr-FR" baseline="30000" dirty="0"/>
              <a:t>ème</a:t>
            </a:r>
            <a:r>
              <a:rPr lang="fr-FR" dirty="0"/>
              <a:t> catégorie : Rente d’invalidité</a:t>
            </a:r>
          </a:p>
        </p:txBody>
      </p:sp>
      <p:graphicFrame>
        <p:nvGraphicFramePr>
          <p:cNvPr id="5" name="Diagramme 4">
            <a:extLst>
              <a:ext uri="{FF2B5EF4-FFF2-40B4-BE49-F238E27FC236}">
                <a16:creationId xmlns:a16="http://schemas.microsoft.com/office/drawing/2014/main" id="{C000E570-FC95-49EC-B9FD-087A95DCF41E}"/>
              </a:ext>
            </a:extLst>
          </p:cNvPr>
          <p:cNvGraphicFramePr/>
          <p:nvPr>
            <p:extLst>
              <p:ext uri="{D42A27DB-BD31-4B8C-83A1-F6EECF244321}">
                <p14:modId xmlns:p14="http://schemas.microsoft.com/office/powerpoint/2010/main" val="339253365"/>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5358C00D-057A-48C0-9BE0-691CDF0269E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3438604"/>
      </p:ext>
    </p:extLst>
  </p:cSld>
  <p:clrMapOvr>
    <a:masterClrMapping/>
  </p:clrMapOvr>
  <mc:AlternateContent xmlns:mc="http://schemas.openxmlformats.org/markup-compatibility/2006" xmlns:p14="http://schemas.microsoft.com/office/powerpoint/2010/main">
    <mc:Choice Requires="p14">
      <p:transition spd="slow" p14:dur="2000" advTm="27112"/>
    </mc:Choice>
    <mc:Fallback xmlns="">
      <p:transition spd="slow" advTm="27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754599F-3C14-473B-8672-77072EF9C36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04E611AC-BBF2-4E27-86D4-263F99AFF5AC}"/>
              </a:ext>
            </a:extLst>
          </p:cNvPr>
          <p:cNvSpPr>
            <a:spLocks noGrp="1"/>
          </p:cNvSpPr>
          <p:nvPr>
            <p:ph type="ctrTitle"/>
          </p:nvPr>
        </p:nvSpPr>
        <p:spPr>
          <a:xfrm>
            <a:off x="4049057" y="311639"/>
            <a:ext cx="4772211" cy="499683"/>
          </a:xfrm>
        </p:spPr>
        <p:txBody>
          <a:bodyPr>
            <a:normAutofit fontScale="90000"/>
          </a:bodyPr>
          <a:lstStyle/>
          <a:p>
            <a:r>
              <a:rPr lang="fr-FR" dirty="0"/>
              <a:t>3</a:t>
            </a:r>
            <a:r>
              <a:rPr lang="fr-FR" baseline="30000" dirty="0"/>
              <a:t>ème</a:t>
            </a:r>
            <a:r>
              <a:rPr lang="fr-FR" dirty="0"/>
              <a:t> catégorie : Pension d’invalidité</a:t>
            </a:r>
          </a:p>
        </p:txBody>
      </p:sp>
      <p:graphicFrame>
        <p:nvGraphicFramePr>
          <p:cNvPr id="5" name="Diagramme 4">
            <a:extLst>
              <a:ext uri="{FF2B5EF4-FFF2-40B4-BE49-F238E27FC236}">
                <a16:creationId xmlns:a16="http://schemas.microsoft.com/office/drawing/2014/main" id="{C000E570-FC95-49EC-B9FD-087A95DCF41E}"/>
              </a:ext>
            </a:extLst>
          </p:cNvPr>
          <p:cNvGraphicFramePr/>
          <p:nvPr>
            <p:extLst>
              <p:ext uri="{D42A27DB-BD31-4B8C-83A1-F6EECF244321}">
                <p14:modId xmlns:p14="http://schemas.microsoft.com/office/powerpoint/2010/main" val="3371625172"/>
              </p:ext>
            </p:extLst>
          </p:nvPr>
        </p:nvGraphicFramePr>
        <p:xfrm>
          <a:off x="628037" y="1735452"/>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6BB2C52A-78A0-4CC5-9B27-05A39628D18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7984322"/>
      </p:ext>
    </p:extLst>
  </p:cSld>
  <p:clrMapOvr>
    <a:masterClrMapping/>
  </p:clrMapOvr>
  <mc:AlternateContent xmlns:mc="http://schemas.openxmlformats.org/markup-compatibility/2006" xmlns:p14="http://schemas.microsoft.com/office/powerpoint/2010/main">
    <mc:Choice Requires="p14">
      <p:transition spd="slow" p14:dur="2000" advTm="15006"/>
    </mc:Choice>
    <mc:Fallback xmlns="">
      <p:transition spd="slow" advTm="15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fld id="{5DF31815-FCF8-CF48-BD4B-7C0F13A35423}" type="slidenum">
              <a:rPr lang="fr-FR" smtClean="0"/>
              <a:pPr/>
              <a:t>8</a:t>
            </a:fld>
            <a:endParaRPr lang="fr-FR" dirty="0"/>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rmAutofit fontScale="90000"/>
          </a:bodyPr>
          <a:lstStyle/>
          <a:p>
            <a:r>
              <a:rPr lang="fr-FR" dirty="0"/>
              <a:t>4</a:t>
            </a:r>
            <a:r>
              <a:rPr lang="fr-FR" baseline="30000" dirty="0"/>
              <a:t>ème</a:t>
            </a:r>
            <a:r>
              <a:rPr lang="fr-FR" dirty="0"/>
              <a:t> catégorie : Emplois réservés</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3638004028"/>
              </p:ext>
            </p:extLst>
          </p:nvPr>
        </p:nvGraphicFramePr>
        <p:xfrm>
          <a:off x="628037" y="1292352"/>
          <a:ext cx="8315864" cy="52540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49F33F9E-6D6D-449F-B6DA-FAC91672B82C}"/>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78237224"/>
      </p:ext>
    </p:extLst>
  </p:cSld>
  <p:clrMapOvr>
    <a:masterClrMapping/>
  </p:clrMapOvr>
  <mc:AlternateContent xmlns:mc="http://schemas.openxmlformats.org/markup-compatibility/2006" xmlns:p14="http://schemas.microsoft.com/office/powerpoint/2010/main">
    <mc:Choice Requires="p14">
      <p:transition spd="slow" p14:dur="2000" advTm="45713"/>
    </mc:Choice>
    <mc:Fallback xmlns="">
      <p:transition spd="slow" advTm="45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1CF96A81-887C-47BB-8BFA-A47D42BD117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DF31815-FCF8-CF48-BD4B-7C0F13A35423}" type="slidenum">
              <a:rPr kumimoji="0" lang="fr-FR" sz="1000" b="0" i="0" u="none" strike="noStrike" kern="1200" cap="none" spc="0" normalizeH="0" baseline="0" noProof="0" smtClean="0">
                <a:ln>
                  <a:noFill/>
                </a:ln>
                <a:solidFill>
                  <a:prstClr val="black">
                    <a:tint val="75000"/>
                  </a:prstClr>
                </a:solidFill>
                <a:effectLst/>
                <a:uLnTx/>
                <a:uFillTx/>
                <a:latin typeface="Gotham Book"/>
                <a:ea typeface="+mn-ea"/>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000" b="0" i="0" u="none" strike="noStrike" kern="1200" cap="none" spc="0" normalizeH="0" baseline="0" noProof="0" dirty="0">
              <a:ln>
                <a:noFill/>
              </a:ln>
              <a:solidFill>
                <a:prstClr val="black">
                  <a:tint val="75000"/>
                </a:prstClr>
              </a:solidFill>
              <a:effectLst/>
              <a:uLnTx/>
              <a:uFillTx/>
              <a:latin typeface="Gotham Book"/>
              <a:ea typeface="+mn-ea"/>
            </a:endParaRPr>
          </a:p>
        </p:txBody>
      </p:sp>
      <p:sp>
        <p:nvSpPr>
          <p:cNvPr id="3" name="Titre 2">
            <a:extLst>
              <a:ext uri="{FF2B5EF4-FFF2-40B4-BE49-F238E27FC236}">
                <a16:creationId xmlns:a16="http://schemas.microsoft.com/office/drawing/2014/main" id="{DE07960C-5A40-4341-B247-6B202CCAEA3F}"/>
              </a:ext>
            </a:extLst>
          </p:cNvPr>
          <p:cNvSpPr>
            <a:spLocks noGrp="1"/>
          </p:cNvSpPr>
          <p:nvPr>
            <p:ph type="ctrTitle"/>
          </p:nvPr>
        </p:nvSpPr>
        <p:spPr>
          <a:xfrm>
            <a:off x="4049057" y="311639"/>
            <a:ext cx="5094943" cy="499683"/>
          </a:xfrm>
        </p:spPr>
        <p:txBody>
          <a:bodyPr>
            <a:noAutofit/>
          </a:bodyPr>
          <a:lstStyle/>
          <a:p>
            <a:r>
              <a:rPr lang="fr-FR" dirty="0"/>
              <a:t>5</a:t>
            </a:r>
            <a:r>
              <a:rPr lang="fr-FR" baseline="30000" dirty="0"/>
              <a:t>ème</a:t>
            </a:r>
            <a:r>
              <a:rPr lang="fr-FR" dirty="0"/>
              <a:t> catégorie : Carte invalidité</a:t>
            </a:r>
          </a:p>
        </p:txBody>
      </p:sp>
      <p:graphicFrame>
        <p:nvGraphicFramePr>
          <p:cNvPr id="8" name="Diagramme 7">
            <a:extLst>
              <a:ext uri="{FF2B5EF4-FFF2-40B4-BE49-F238E27FC236}">
                <a16:creationId xmlns:a16="http://schemas.microsoft.com/office/drawing/2014/main" id="{AF26C03E-D8B8-40A4-B740-C21FA8BC032E}"/>
              </a:ext>
            </a:extLst>
          </p:cNvPr>
          <p:cNvGraphicFramePr/>
          <p:nvPr>
            <p:extLst>
              <p:ext uri="{D42A27DB-BD31-4B8C-83A1-F6EECF244321}">
                <p14:modId xmlns:p14="http://schemas.microsoft.com/office/powerpoint/2010/main" val="685884745"/>
              </p:ext>
            </p:extLst>
          </p:nvPr>
        </p:nvGraphicFramePr>
        <p:xfrm>
          <a:off x="628037" y="1589280"/>
          <a:ext cx="8315864" cy="48109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a:extLst>
              <a:ext uri="{FF2B5EF4-FFF2-40B4-BE49-F238E27FC236}">
                <a16:creationId xmlns:a16="http://schemas.microsoft.com/office/drawing/2014/main" id="{17C28718-1CB3-47EA-861A-ADE1036D8FF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34025935"/>
      </p:ext>
    </p:extLst>
  </p:cSld>
  <p:clrMapOvr>
    <a:masterClrMapping/>
  </p:clrMapOvr>
  <mc:AlternateContent xmlns:mc="http://schemas.openxmlformats.org/markup-compatibility/2006" xmlns:p14="http://schemas.microsoft.com/office/powerpoint/2010/main">
    <mc:Choice Requires="p14">
      <p:transition spd="slow" p14:dur="2000" advTm="39972"/>
    </mc:Choice>
    <mc:Fallback xmlns="">
      <p:transition spd="slow" advTm="39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3116</TotalTime>
  <Words>5127</Words>
  <Application>Microsoft Office PowerPoint</Application>
  <PresentationFormat>Affichage à l'écran (4:3)</PresentationFormat>
  <Paragraphs>272</Paragraphs>
  <Slides>23</Slides>
  <Notes>23</Notes>
  <HiddenSlides>0</HiddenSlides>
  <MMClips>23</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23</vt:i4>
      </vt:variant>
    </vt:vector>
  </HeadingPairs>
  <TitlesOfParts>
    <vt:vector size="33" baseType="lpstr">
      <vt:lpstr>Arial</vt:lpstr>
      <vt:lpstr>B Lubalin Graph Demi</vt:lpstr>
      <vt:lpstr>Calibri</vt:lpstr>
      <vt:lpstr>Calibri Light</vt:lpstr>
      <vt:lpstr>Courier New</vt:lpstr>
      <vt:lpstr>Gotham Bold</vt:lpstr>
      <vt:lpstr>Gotham Book</vt:lpstr>
      <vt:lpstr>Lubalin Graph</vt:lpstr>
      <vt:lpstr>Times New Roman</vt:lpstr>
      <vt:lpstr>Thème Office</vt:lpstr>
      <vt:lpstr>Les bénéficiaires de l’obligation d’emploi (BOE)</vt:lpstr>
      <vt:lpstr>Généralités</vt:lpstr>
      <vt:lpstr>Cas particulier : Agent dont le contrat de travail ouvre droit à une aide de l’Etat (Apprentis, CUI/CAE, PEC, …)</vt:lpstr>
      <vt:lpstr>La majoration pour les BOE de 50 ans et plus</vt:lpstr>
      <vt:lpstr>1ère catégorie : RQTH</vt:lpstr>
      <vt:lpstr>2ème catégorie : Rente d’invalidité</vt:lpstr>
      <vt:lpstr>3ème catégorie : Pension d’invalidité</vt:lpstr>
      <vt:lpstr>4ème catégorie : Emplois réservés</vt:lpstr>
      <vt:lpstr>5ème catégorie : Carte invalidité</vt:lpstr>
      <vt:lpstr>6ème catégorie : AAH</vt:lpstr>
      <vt:lpstr>7ème catégorie : Allocation ou rente d’invalidité sapeurs-pompiers</vt:lpstr>
      <vt:lpstr>8ème catégorie : ATI</vt:lpstr>
      <vt:lpstr>9ème catégorie : Reclassement</vt:lpstr>
      <vt:lpstr>9ème catégorie : Reclassement (suite)</vt:lpstr>
      <vt:lpstr>9ème catégorie : Reclassement (Suite)</vt:lpstr>
      <vt:lpstr>9ème catégorie : Reclassement (Suite)</vt:lpstr>
      <vt:lpstr>9ème catégorie : Reclassement (Suite)</vt:lpstr>
      <vt:lpstr>9ème catégorie : Reclassement (Suite)</vt:lpstr>
      <vt:lpstr>9ème catégorie : Reclassement (Suite)</vt:lpstr>
      <vt:lpstr>9ème catégorie : Reclassement (Suite)</vt:lpstr>
      <vt:lpstr>9ème catégorie : Reclassement (Suite)</vt:lpstr>
      <vt:lpstr>La saisie de vos BOE</vt:lpstr>
      <vt:lpstr>Présentation PowerPoint</vt:lpstr>
    </vt:vector>
  </TitlesOfParts>
  <Company>TBWA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TBWA TBWA</dc:creator>
  <cp:lastModifiedBy>Condere, Thierry</cp:lastModifiedBy>
  <cp:revision>287</cp:revision>
  <cp:lastPrinted>2016-09-22T16:22:44Z</cp:lastPrinted>
  <dcterms:created xsi:type="dcterms:W3CDTF">2016-08-02T10:02:28Z</dcterms:created>
  <dcterms:modified xsi:type="dcterms:W3CDTF">2024-01-08T09:45:18Z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5861b9d-47cf-4fa9-b565-a0b0c80f812c_Enabled">
    <vt:lpwstr>true</vt:lpwstr>
  </property>
  <property fmtid="{D5CDD505-2E9C-101B-9397-08002B2CF9AE}" pid="3" name="MSIP_Label_95861b9d-47cf-4fa9-b565-a0b0c80f812c_SetDate">
    <vt:lpwstr>2021-01-26T12:05:50Z</vt:lpwstr>
  </property>
  <property fmtid="{D5CDD505-2E9C-101B-9397-08002B2CF9AE}" pid="4" name="MSIP_Label_95861b9d-47cf-4fa9-b565-a0b0c80f812c_Method">
    <vt:lpwstr>Privileged</vt:lpwstr>
  </property>
  <property fmtid="{D5CDD505-2E9C-101B-9397-08002B2CF9AE}" pid="5" name="MSIP_Label_95861b9d-47cf-4fa9-b565-a0b0c80f812c_Name">
    <vt:lpwstr>95861b9d-47cf-4fa9-b565-a0b0c80f812c</vt:lpwstr>
  </property>
  <property fmtid="{D5CDD505-2E9C-101B-9397-08002B2CF9AE}" pid="6" name="MSIP_Label_95861b9d-47cf-4fa9-b565-a0b0c80f812c_SiteId">
    <vt:lpwstr>6eab6365-8194-49c6-a4d0-e2d1a0fbeb74</vt:lpwstr>
  </property>
  <property fmtid="{D5CDD505-2E9C-101B-9397-08002B2CF9AE}" pid="7" name="MSIP_Label_95861b9d-47cf-4fa9-b565-a0b0c80f812c_ActionId">
    <vt:lpwstr>3646cdb5-b5b9-4d31-b735-84212bdc69fb</vt:lpwstr>
  </property>
  <property fmtid="{D5CDD505-2E9C-101B-9397-08002B2CF9AE}" pid="8" name="MSIP_Label_95861b9d-47cf-4fa9-b565-a0b0c80f812c_ContentBits">
    <vt:lpwstr>0</vt:lpwstr>
  </property>
</Properties>
</file>